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0"/>
  </p:notesMasterIdLst>
  <p:sldIdLst>
    <p:sldId id="256" r:id="rId2"/>
    <p:sldId id="289" r:id="rId3"/>
    <p:sldId id="257" r:id="rId4"/>
    <p:sldId id="258" r:id="rId5"/>
    <p:sldId id="264" r:id="rId6"/>
    <p:sldId id="259" r:id="rId7"/>
    <p:sldId id="260" r:id="rId8"/>
    <p:sldId id="266" r:id="rId9"/>
    <p:sldId id="265" r:id="rId10"/>
    <p:sldId id="268" r:id="rId11"/>
    <p:sldId id="267" r:id="rId12"/>
    <p:sldId id="269" r:id="rId13"/>
    <p:sldId id="270" r:id="rId14"/>
    <p:sldId id="271" r:id="rId15"/>
    <p:sldId id="261" r:id="rId16"/>
    <p:sldId id="273" r:id="rId17"/>
    <p:sldId id="274" r:id="rId18"/>
    <p:sldId id="275" r:id="rId19"/>
    <p:sldId id="272" r:id="rId20"/>
    <p:sldId id="262" r:id="rId21"/>
    <p:sldId id="276" r:id="rId22"/>
    <p:sldId id="263" r:id="rId23"/>
    <p:sldId id="278" r:id="rId24"/>
    <p:sldId id="277" r:id="rId25"/>
    <p:sldId id="279" r:id="rId26"/>
    <p:sldId id="281" r:id="rId27"/>
    <p:sldId id="280" r:id="rId28"/>
    <p:sldId id="282" r:id="rId29"/>
    <p:sldId id="283" r:id="rId30"/>
    <p:sldId id="284" r:id="rId31"/>
    <p:sldId id="285" r:id="rId32"/>
    <p:sldId id="286" r:id="rId33"/>
    <p:sldId id="287" r:id="rId34"/>
    <p:sldId id="288" r:id="rId35"/>
    <p:sldId id="291" r:id="rId36"/>
    <p:sldId id="295" r:id="rId37"/>
    <p:sldId id="292" r:id="rId38"/>
    <p:sldId id="296" r:id="rId39"/>
    <p:sldId id="293" r:id="rId40"/>
    <p:sldId id="290" r:id="rId41"/>
    <p:sldId id="294" r:id="rId42"/>
    <p:sldId id="298" r:id="rId43"/>
    <p:sldId id="299" r:id="rId44"/>
    <p:sldId id="300" r:id="rId45"/>
    <p:sldId id="301" r:id="rId46"/>
    <p:sldId id="302" r:id="rId47"/>
    <p:sldId id="303" r:id="rId48"/>
    <p:sldId id="29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671E7ED1-10F0-48CA-9FFD-89EF0BA65E8A}">
          <p14:sldIdLst>
            <p14:sldId id="256"/>
            <p14:sldId id="289"/>
          </p14:sldIdLst>
        </p14:section>
        <p14:section name="Untitled Section" id="{7457261E-D885-4124-A003-5C42A805EDE3}">
          <p14:sldIdLst>
            <p14:sldId id="257"/>
            <p14:sldId id="258"/>
            <p14:sldId id="264"/>
            <p14:sldId id="259"/>
            <p14:sldId id="260"/>
            <p14:sldId id="266"/>
            <p14:sldId id="265"/>
            <p14:sldId id="268"/>
            <p14:sldId id="267"/>
            <p14:sldId id="269"/>
            <p14:sldId id="270"/>
            <p14:sldId id="271"/>
            <p14:sldId id="261"/>
            <p14:sldId id="273"/>
            <p14:sldId id="274"/>
            <p14:sldId id="275"/>
            <p14:sldId id="272"/>
            <p14:sldId id="262"/>
            <p14:sldId id="276"/>
            <p14:sldId id="263"/>
            <p14:sldId id="278"/>
            <p14:sldId id="277"/>
            <p14:sldId id="279"/>
            <p14:sldId id="281"/>
            <p14:sldId id="280"/>
            <p14:sldId id="282"/>
            <p14:sldId id="283"/>
            <p14:sldId id="284"/>
            <p14:sldId id="285"/>
            <p14:sldId id="286"/>
            <p14:sldId id="287"/>
            <p14:sldId id="288"/>
            <p14:sldId id="291"/>
            <p14:sldId id="295"/>
            <p14:sldId id="292"/>
            <p14:sldId id="296"/>
            <p14:sldId id="293"/>
            <p14:sldId id="290"/>
            <p14:sldId id="294"/>
            <p14:sldId id="297"/>
            <p14:sldId id="298"/>
            <p14:sldId id="299"/>
            <p14:sldId id="300"/>
            <p14:sldId id="301"/>
            <p14:sldId id="302"/>
            <p14:sldId id="30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06" autoAdjust="0"/>
    <p:restoredTop sz="94660"/>
  </p:normalViewPr>
  <p:slideViewPr>
    <p:cSldViewPr>
      <p:cViewPr varScale="1">
        <p:scale>
          <a:sx n="45" d="100"/>
          <a:sy n="45" d="100"/>
        </p:scale>
        <p:origin x="-127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C16172-1FD0-4D70-9590-8A734779C7E6}" type="datetimeFigureOut">
              <a:rPr lang="en-US" smtClean="0"/>
              <a:pPr/>
              <a:t>9/29/2016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51D93-6A57-4952-9522-AD9E48F71A3E}" type="slidenum">
              <a:rPr lang="en-US" smtClean="0"/>
              <a:pPr/>
              <a:t>‹#›</a:t>
            </a:fld>
            <a:endParaRPr lang="en-US"/>
          </a:p>
        </p:txBody>
      </p:sp>
    </p:spTree>
    <p:extLst>
      <p:ext uri="{BB962C8B-B14F-4D97-AF65-F5344CB8AC3E}">
        <p14:creationId xmlns="" xmlns:p14="http://schemas.microsoft.com/office/powerpoint/2010/main" val="3063106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51D93-6A57-4952-9522-AD9E48F71A3E}" type="slidenum">
              <a:rPr lang="en-US" smtClean="0"/>
              <a:pPr/>
              <a:t>11</a:t>
            </a:fld>
            <a:endParaRPr lang="en-US"/>
          </a:p>
        </p:txBody>
      </p:sp>
    </p:spTree>
    <p:extLst>
      <p:ext uri="{BB962C8B-B14F-4D97-AF65-F5344CB8AC3E}">
        <p14:creationId xmlns="" xmlns:p14="http://schemas.microsoft.com/office/powerpoint/2010/main" val="310736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51D93-6A57-4952-9522-AD9E48F71A3E}" type="slidenum">
              <a:rPr lang="en-US" smtClean="0"/>
              <a:pPr/>
              <a:t>18</a:t>
            </a:fld>
            <a:endParaRPr lang="en-US"/>
          </a:p>
        </p:txBody>
      </p:sp>
    </p:spTree>
    <p:extLst>
      <p:ext uri="{BB962C8B-B14F-4D97-AF65-F5344CB8AC3E}">
        <p14:creationId xmlns="" xmlns:p14="http://schemas.microsoft.com/office/powerpoint/2010/main" val="272176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9CFDFD62-9C1F-4C93-9B0D-D17B52CD12F5}" type="datetime1">
              <a:rPr lang="en-GB" smtClean="0"/>
              <a:pPr/>
              <a:t>29/09/2016</a:t>
            </a:fld>
            <a:endParaRPr lang="en-GB"/>
          </a:p>
        </p:txBody>
      </p:sp>
      <p:sp>
        <p:nvSpPr>
          <p:cNvPr id="16" name="Slide Number Placeholder 15"/>
          <p:cNvSpPr>
            <a:spLocks noGrp="1"/>
          </p:cNvSpPr>
          <p:nvPr>
            <p:ph type="sldNum" sz="quarter" idx="11"/>
          </p:nvPr>
        </p:nvSpPr>
        <p:spPr/>
        <p:txBody>
          <a:bodyPr/>
          <a:lstStyle/>
          <a:p>
            <a:fld id="{1CD94E10-B533-4BA7-96D6-A65736BDE2D2}" type="slidenum">
              <a:rPr lang="en-GB" smtClean="0"/>
              <a:pPr/>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5CBD59-2033-4060-8CA7-D8AAD40E8D59}" type="datetime1">
              <a:rPr lang="en-GB" smtClean="0"/>
              <a:pPr/>
              <a:t>29/09/2016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D94E10-B533-4BA7-96D6-A65736BDE2D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48B05E-9ABD-4CE6-8C83-EC46606715AC}" type="datetime1">
              <a:rPr lang="en-GB" smtClean="0"/>
              <a:pPr/>
              <a:t>29/09/2016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D94E10-B533-4BA7-96D6-A65736BDE2D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9D0C1841-9ED7-43D9-9EC1-2C397C47427A}" type="datetime1">
              <a:rPr lang="en-GB" smtClean="0"/>
              <a:pPr/>
              <a:t>29/09/2016</a:t>
            </a:fld>
            <a:endParaRPr lang="en-GB"/>
          </a:p>
        </p:txBody>
      </p:sp>
      <p:sp>
        <p:nvSpPr>
          <p:cNvPr id="15" name="Slide Number Placeholder 14"/>
          <p:cNvSpPr>
            <a:spLocks noGrp="1"/>
          </p:cNvSpPr>
          <p:nvPr>
            <p:ph type="sldNum" sz="quarter" idx="15"/>
          </p:nvPr>
        </p:nvSpPr>
        <p:spPr/>
        <p:txBody>
          <a:bodyPr/>
          <a:lstStyle>
            <a:lvl1pPr algn="ctr">
              <a:defRPr/>
            </a:lvl1pPr>
          </a:lstStyle>
          <a:p>
            <a:fld id="{1CD94E10-B533-4BA7-96D6-A65736BDE2D2}" type="slidenum">
              <a:rPr lang="en-GB" smtClean="0"/>
              <a:pPr/>
              <a:t>‹#›</a:t>
            </a:fld>
            <a:endParaRPr lang="en-GB"/>
          </a:p>
        </p:txBody>
      </p:sp>
      <p:sp>
        <p:nvSpPr>
          <p:cNvPr id="16" name="Footer Placeholder 15"/>
          <p:cNvSpPr>
            <a:spLocks noGrp="1"/>
          </p:cNvSpPr>
          <p:nvPr>
            <p:ph type="ftr" sz="quarter" idx="16"/>
          </p:nvPr>
        </p:nvSpPr>
        <p:spPr/>
        <p:txBody>
          <a:bodyPr/>
          <a:lstStyle/>
          <a:p>
            <a:endParaRPr lang="en-GB"/>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4AEC48-2226-4330-BA3B-AD87ABB263C4}" type="datetime1">
              <a:rPr lang="en-GB" smtClean="0"/>
              <a:pPr/>
              <a:t>29/09/2016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D94E10-B533-4BA7-96D6-A65736BDE2D2}" type="slidenum">
              <a:rPr lang="en-GB" smtClean="0"/>
              <a:pPr/>
              <a:t>‹#›</a:t>
            </a:fld>
            <a:endParaRPr lang="en-GB"/>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43ACB56-5B40-440B-B2D7-9CFCB3976C2D}" type="datetime1">
              <a:rPr lang="en-GB" smtClean="0"/>
              <a:pPr/>
              <a:t>29/09/2016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D94E10-B533-4BA7-96D6-A65736BDE2D2}" type="slidenum">
              <a:rPr lang="en-GB" smtClean="0"/>
              <a:pPr/>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CD94E10-B533-4BA7-96D6-A65736BDE2D2}" type="slidenum">
              <a:rPr lang="en-GB" smtClean="0"/>
              <a:pPr/>
              <a:t>‹#›</a:t>
            </a:fld>
            <a:endParaRPr lang="en-GB"/>
          </a:p>
        </p:txBody>
      </p:sp>
      <p:sp>
        <p:nvSpPr>
          <p:cNvPr id="8" name="Footer Placeholder 7"/>
          <p:cNvSpPr>
            <a:spLocks noGrp="1"/>
          </p:cNvSpPr>
          <p:nvPr>
            <p:ph type="ftr" sz="quarter" idx="11"/>
          </p:nvPr>
        </p:nvSpPr>
        <p:spPr/>
        <p:txBody>
          <a:bodyPr/>
          <a:lstStyle/>
          <a:p>
            <a:endParaRPr lang="en-GB"/>
          </a:p>
        </p:txBody>
      </p:sp>
      <p:sp>
        <p:nvSpPr>
          <p:cNvPr id="7" name="Date Placeholder 6"/>
          <p:cNvSpPr>
            <a:spLocks noGrp="1"/>
          </p:cNvSpPr>
          <p:nvPr>
            <p:ph type="dt" sz="half" idx="10"/>
          </p:nvPr>
        </p:nvSpPr>
        <p:spPr/>
        <p:txBody>
          <a:bodyPr/>
          <a:lstStyle/>
          <a:p>
            <a:fld id="{1CAD620D-0C85-4622-BE8E-CEE0CC0E2B79}" type="datetime1">
              <a:rPr lang="en-GB" smtClean="0"/>
              <a:pPr/>
              <a:t>29/09/2016</a:t>
            </a:fld>
            <a:endParaRPr lang="en-GB"/>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5D6EF2-A79A-4130-BE9F-080E82F0D2FB}" type="datetime1">
              <a:rPr lang="en-GB" smtClean="0"/>
              <a:pPr/>
              <a:t>29/09/2016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D94E10-B533-4BA7-96D6-A65736BDE2D2}" type="slidenum">
              <a:rPr lang="en-GB" smtClean="0"/>
              <a:pPr/>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719B5-8345-409F-9C02-AB170EC101CF}" type="datetime1">
              <a:rPr lang="en-GB" smtClean="0"/>
              <a:pPr/>
              <a:t>29/09/2016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D94E10-B533-4BA7-96D6-A65736BDE2D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D3A3EC4-9D9A-4852-81C1-320015D32EE8}" type="datetime1">
              <a:rPr lang="en-GB" smtClean="0"/>
              <a:pPr/>
              <a:t>29/09/2016</a:t>
            </a:fld>
            <a:endParaRPr lang="en-GB"/>
          </a:p>
        </p:txBody>
      </p:sp>
      <p:sp>
        <p:nvSpPr>
          <p:cNvPr id="9" name="Slide Number Placeholder 8"/>
          <p:cNvSpPr>
            <a:spLocks noGrp="1"/>
          </p:cNvSpPr>
          <p:nvPr>
            <p:ph type="sldNum" sz="quarter" idx="15"/>
          </p:nvPr>
        </p:nvSpPr>
        <p:spPr/>
        <p:txBody>
          <a:bodyPr/>
          <a:lstStyle/>
          <a:p>
            <a:fld id="{1CD94E10-B533-4BA7-96D6-A65736BDE2D2}" type="slidenum">
              <a:rPr lang="en-GB" smtClean="0"/>
              <a:pPr/>
              <a:t>‹#›</a:t>
            </a:fld>
            <a:endParaRPr lang="en-GB"/>
          </a:p>
        </p:txBody>
      </p:sp>
      <p:sp>
        <p:nvSpPr>
          <p:cNvPr id="10" name="Footer Placeholder 9"/>
          <p:cNvSpPr>
            <a:spLocks noGrp="1"/>
          </p:cNvSpPr>
          <p:nvPr>
            <p:ph type="ftr" sz="quarter" idx="16"/>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41A3657-16E1-4470-94A2-A3ABB23A0AAE}" type="datetime1">
              <a:rPr lang="en-GB" smtClean="0"/>
              <a:pPr/>
              <a:t>29/09/2016</a:t>
            </a:fld>
            <a:endParaRPr lang="en-GB"/>
          </a:p>
        </p:txBody>
      </p:sp>
      <p:sp>
        <p:nvSpPr>
          <p:cNvPr id="9" name="Slide Number Placeholder 8"/>
          <p:cNvSpPr>
            <a:spLocks noGrp="1"/>
          </p:cNvSpPr>
          <p:nvPr>
            <p:ph type="sldNum" sz="quarter" idx="11"/>
          </p:nvPr>
        </p:nvSpPr>
        <p:spPr/>
        <p:txBody>
          <a:bodyPr/>
          <a:lstStyle/>
          <a:p>
            <a:fld id="{1CD94E10-B533-4BA7-96D6-A65736BDE2D2}" type="slidenum">
              <a:rPr lang="en-GB" smtClean="0"/>
              <a:pPr/>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2E6A383-A6E5-4C11-96D9-EFB6CEB6298A}" type="datetime1">
              <a:rPr lang="en-GB" smtClean="0"/>
              <a:pPr/>
              <a:t>29/09/2016</a:t>
            </a:fld>
            <a:endParaRPr lang="en-GB"/>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CD94E10-B533-4BA7-96D6-A65736BDE2D2}" type="slidenum">
              <a:rPr lang="en-GB" smtClean="0"/>
              <a:pPr/>
              <a:t>‹#›</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gwydir.demon.co.uk/jo/numbers/babylon/"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sp>
        <p:nvSpPr>
          <p:cNvPr id="2" name="Title 1"/>
          <p:cNvSpPr>
            <a:spLocks noGrp="1"/>
          </p:cNvSpPr>
          <p:nvPr>
            <p:ph type="ctrTitle"/>
          </p:nvPr>
        </p:nvSpPr>
        <p:spPr/>
        <p:txBody>
          <a:bodyPr/>
          <a:lstStyle/>
          <a:p>
            <a:r>
              <a:rPr lang="sr-Latn-RS" smtClean="0"/>
              <a:t>KRATKA ISTORIJA </a:t>
            </a:r>
            <a:endParaRPr lang="en-GB"/>
          </a:p>
        </p:txBody>
      </p:sp>
      <p:sp>
        <p:nvSpPr>
          <p:cNvPr id="4" name="Slide Number Placeholder 3"/>
          <p:cNvSpPr>
            <a:spLocks noGrp="1"/>
          </p:cNvSpPr>
          <p:nvPr>
            <p:ph type="sldNum" sz="quarter" idx="11"/>
          </p:nvPr>
        </p:nvSpPr>
        <p:spPr/>
        <p:txBody>
          <a:bodyPr/>
          <a:lstStyle/>
          <a:p>
            <a:fld id="{1CD94E10-B533-4BA7-96D6-A65736BDE2D2}" type="slidenum">
              <a:rPr lang="en-GB" smtClean="0"/>
              <a:pPr/>
              <a:t>1</a:t>
            </a:fld>
            <a:endParaRPr lang="en-GB"/>
          </a:p>
        </p:txBody>
      </p:sp>
    </p:spTree>
    <p:extLst>
      <p:ext uri="{BB962C8B-B14F-4D97-AF65-F5344CB8AC3E}">
        <p14:creationId xmlns="" xmlns:p14="http://schemas.microsoft.com/office/powerpoint/2010/main" val="3396247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763344"/>
          </a:xfrm>
        </p:spPr>
        <p:txBody>
          <a:bodyPr/>
          <a:lstStyle/>
          <a:p>
            <a:r>
              <a:rPr lang="sr-Latn-RS" smtClean="0"/>
              <a:t> Lajbnic i matematička logika</a:t>
            </a:r>
          </a:p>
          <a:p>
            <a:pPr lvl="1"/>
            <a:r>
              <a:rPr lang="en-US" smtClean="0"/>
              <a:t>1697 </a:t>
            </a:r>
            <a:r>
              <a:rPr lang="en-US"/>
              <a:t>Binarni brojni sistem (Lajbnic je prvi predstavio binarni sistem)</a:t>
            </a:r>
            <a:r>
              <a:rPr lang="sr-Latn-RS"/>
              <a:t> </a:t>
            </a:r>
            <a:endParaRPr lang="en-GB"/>
          </a:p>
          <a:p>
            <a:pPr lvl="1"/>
            <a:r>
              <a:rPr lang="en-US"/>
              <a:t>Univerzalni jezik matematike (</a:t>
            </a:r>
            <a:r>
              <a:rPr lang="en-US" smtClean="0"/>
              <a:t>formalna </a:t>
            </a:r>
            <a:r>
              <a:rPr lang="en-US"/>
              <a:t>i simbolička logika, Lajbnic je izneo glavne karakteristike</a:t>
            </a:r>
            <a:r>
              <a:rPr lang="sr-Latn-RS"/>
              <a:t> k</a:t>
            </a:r>
            <a:r>
              <a:rPr lang="en-US"/>
              <a:t>onjunkcije, disjunkcije, negacije, identitet, podskupova i praznih </a:t>
            </a:r>
            <a:r>
              <a:rPr lang="en-US" smtClean="0"/>
              <a:t>skupova)</a:t>
            </a:r>
            <a:endParaRPr lang="sr-Latn-RS" smtClean="0"/>
          </a:p>
          <a:p>
            <a:pPr lvl="1"/>
            <a:r>
              <a:rPr lang="sr-Latn-RS"/>
              <a:t> </a:t>
            </a:r>
            <a:r>
              <a:rPr lang="sr-Latn-RS" smtClean="0"/>
              <a:t>teoretska osnova za: </a:t>
            </a:r>
          </a:p>
          <a:p>
            <a:pPr lvl="2"/>
            <a:r>
              <a:rPr lang="sr-Latn-RS"/>
              <a:t> </a:t>
            </a:r>
            <a:r>
              <a:rPr lang="sr-Latn-RS" smtClean="0"/>
              <a:t>digitalna logika (dizajn prekidačkih kola)</a:t>
            </a:r>
          </a:p>
          <a:p>
            <a:pPr lvl="2"/>
            <a:r>
              <a:rPr lang="sr-Latn-RS"/>
              <a:t> </a:t>
            </a:r>
            <a:r>
              <a:rPr lang="sr-Latn-RS" smtClean="0"/>
              <a:t>relacionih baza podataka</a:t>
            </a:r>
          </a:p>
          <a:p>
            <a:pPr lvl="2"/>
            <a:r>
              <a:rPr lang="sr-Latn-RS"/>
              <a:t> </a:t>
            </a:r>
            <a:r>
              <a:rPr lang="sr-Latn-RS" smtClean="0"/>
              <a:t>teorije formalnih jezika, automata i izračunljivosti</a:t>
            </a:r>
          </a:p>
          <a:p>
            <a:pPr lvl="2"/>
            <a:r>
              <a:rPr lang="sr-Latn-RS"/>
              <a:t> </a:t>
            </a:r>
            <a:r>
              <a:rPr lang="sr-Latn-RS" smtClean="0"/>
              <a:t>veštačka intligencija</a:t>
            </a:r>
          </a:p>
          <a:p>
            <a:pPr lvl="2"/>
            <a:r>
              <a:rPr lang="sr-Latn-RS"/>
              <a:t> </a:t>
            </a:r>
            <a:r>
              <a:rPr lang="sr-Latn-RS" smtClean="0"/>
              <a:t>mnoge druge blasti</a:t>
            </a:r>
            <a:endParaRPr lang="en-US"/>
          </a:p>
        </p:txBody>
      </p:sp>
      <p:sp>
        <p:nvSpPr>
          <p:cNvPr id="3" name="Slide Number Placeholder 2"/>
          <p:cNvSpPr>
            <a:spLocks noGrp="1"/>
          </p:cNvSpPr>
          <p:nvPr>
            <p:ph type="sldNum" sz="quarter" idx="15"/>
          </p:nvPr>
        </p:nvSpPr>
        <p:spPr/>
        <p:txBody>
          <a:bodyPr/>
          <a:lstStyle/>
          <a:p>
            <a:fld id="{1CD94E10-B533-4BA7-96D6-A65736BDE2D2}" type="slidenum">
              <a:rPr lang="en-GB" smtClean="0"/>
              <a:pPr/>
              <a:t>10</a:t>
            </a:fld>
            <a:endParaRPr lang="en-GB"/>
          </a:p>
        </p:txBody>
      </p:sp>
    </p:spTree>
    <p:extLst>
      <p:ext uri="{BB962C8B-B14F-4D97-AF65-F5344CB8AC3E}">
        <p14:creationId xmlns="" xmlns:p14="http://schemas.microsoft.com/office/powerpoint/2010/main" val="3283506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632"/>
            <a:ext cx="8229600" cy="6408712"/>
          </a:xfrm>
        </p:spPr>
        <p:txBody>
          <a:bodyPr/>
          <a:lstStyle/>
          <a:p>
            <a:r>
              <a:rPr lang="en-US"/>
              <a:t>1801. J.M. Jacquard - Automatski razboj sa bušenom </a:t>
            </a:r>
            <a:r>
              <a:rPr lang="en-US" smtClean="0"/>
              <a:t>karticom</a:t>
            </a:r>
            <a:endParaRPr lang="sr-Latn-RS" smtClean="0"/>
          </a:p>
          <a:p>
            <a:endParaRPr lang="en-GB"/>
          </a:p>
          <a:p>
            <a:endParaRPr lang="en-US"/>
          </a:p>
        </p:txBody>
      </p:sp>
      <p:pic>
        <p:nvPicPr>
          <p:cNvPr id="5122" name="Picture 2" descr="E:\images.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27584" y="1199611"/>
            <a:ext cx="3504389" cy="5256584"/>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E:\jacquard-punch-card.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5400000">
            <a:off x="3867170" y="2275203"/>
            <a:ext cx="5219700" cy="30988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lide Number Placeholder 2"/>
          <p:cNvSpPr>
            <a:spLocks noGrp="1"/>
          </p:cNvSpPr>
          <p:nvPr>
            <p:ph type="sldNum" sz="quarter" idx="15"/>
          </p:nvPr>
        </p:nvSpPr>
        <p:spPr/>
        <p:txBody>
          <a:bodyPr/>
          <a:lstStyle/>
          <a:p>
            <a:fld id="{1CD94E10-B533-4BA7-96D6-A65736BDE2D2}" type="slidenum">
              <a:rPr lang="en-GB" smtClean="0"/>
              <a:pPr/>
              <a:t>11</a:t>
            </a:fld>
            <a:endParaRPr lang="en-GB"/>
          </a:p>
        </p:txBody>
      </p:sp>
    </p:spTree>
    <p:extLst>
      <p:ext uri="{BB962C8B-B14F-4D97-AF65-F5344CB8AC3E}">
        <p14:creationId xmlns="" xmlns:p14="http://schemas.microsoft.com/office/powerpoint/2010/main" val="2725820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835352"/>
          </a:xfrm>
        </p:spPr>
        <p:txBody>
          <a:bodyPr/>
          <a:lstStyle/>
          <a:p>
            <a:r>
              <a:rPr lang="sr-Latn-RS" smtClean="0"/>
              <a:t> 1820. Charles Xavier Thomas de Colmar prvi zaista uspešan kalkulator – aritmometar</a:t>
            </a:r>
          </a:p>
          <a:p>
            <a:pPr lvl="1"/>
            <a:r>
              <a:rPr lang="sr-Latn-RS"/>
              <a:t> </a:t>
            </a:r>
            <a:r>
              <a:rPr lang="sr-Latn-RS" smtClean="0"/>
              <a:t>sabiranje, oduzimanje, množenje, delimično deljenje – pomoć korisnika bila potrebna</a:t>
            </a:r>
          </a:p>
          <a:p>
            <a:pPr lvl="1"/>
            <a:r>
              <a:rPr lang="sr-Latn-RS"/>
              <a:t> </a:t>
            </a:r>
            <a:r>
              <a:rPr lang="sr-Latn-RS" smtClean="0"/>
              <a:t>zauzimale čitav sto</a:t>
            </a:r>
          </a:p>
          <a:p>
            <a:pPr lvl="1"/>
            <a:r>
              <a:rPr lang="sr-Latn-RS"/>
              <a:t> </a:t>
            </a:r>
            <a:r>
              <a:rPr lang="sr-Latn-RS" smtClean="0"/>
              <a:t>dugo se još koristile</a:t>
            </a:r>
          </a:p>
          <a:p>
            <a:pPr lvl="1"/>
            <a:r>
              <a:rPr lang="sr-Latn-RS"/>
              <a:t> </a:t>
            </a:r>
            <a:r>
              <a:rPr lang="sr-Latn-RS" smtClean="0"/>
              <a:t>i na matfu do ’70</a:t>
            </a:r>
          </a:p>
          <a:p>
            <a:endParaRPr lang="en-US"/>
          </a:p>
        </p:txBody>
      </p:sp>
      <p:pic>
        <p:nvPicPr>
          <p:cNvPr id="6146" name="Picture 2" descr="E:\aritmometar.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3528" y="3140968"/>
            <a:ext cx="4392487" cy="3396857"/>
          </a:xfrm>
          <a:prstGeom prst="rect">
            <a:avLst/>
          </a:prstGeom>
          <a:noFill/>
          <a:extLst>
            <a:ext uri="{909E8E84-426E-40DD-AFC4-6F175D3DCCD1}">
              <a14:hiddenFill xmlns=""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37775" y="3140968"/>
            <a:ext cx="4224469" cy="31683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5"/>
          </p:nvPr>
        </p:nvSpPr>
        <p:spPr/>
        <p:txBody>
          <a:bodyPr/>
          <a:lstStyle/>
          <a:p>
            <a:fld id="{1CD94E10-B533-4BA7-96D6-A65736BDE2D2}" type="slidenum">
              <a:rPr lang="en-GB" smtClean="0"/>
              <a:pPr/>
              <a:t>12</a:t>
            </a:fld>
            <a:endParaRPr lang="en-GB"/>
          </a:p>
        </p:txBody>
      </p:sp>
    </p:spTree>
    <p:extLst>
      <p:ext uri="{BB962C8B-B14F-4D97-AF65-F5344CB8AC3E}">
        <p14:creationId xmlns="" xmlns:p14="http://schemas.microsoft.com/office/powerpoint/2010/main" val="143086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6480720"/>
          </a:xfrm>
        </p:spPr>
        <p:txBody>
          <a:bodyPr>
            <a:normAutofit lnSpcReduction="10000"/>
          </a:bodyPr>
          <a:lstStyle/>
          <a:p>
            <a:r>
              <a:rPr lang="en-US"/>
              <a:t>1820-1860 - Period obeležen radom Charles Babbage-a (1792-1871)</a:t>
            </a:r>
            <a:endParaRPr lang="en-GB"/>
          </a:p>
          <a:p>
            <a:r>
              <a:rPr lang="en-US"/>
              <a:t>1822 - </a:t>
            </a:r>
            <a:r>
              <a:rPr lang="en-US" smtClean="0"/>
              <a:t>diferencijaln</a:t>
            </a:r>
            <a:r>
              <a:rPr lang="sr-Latn-RS" smtClean="0"/>
              <a:t>a</a:t>
            </a:r>
            <a:r>
              <a:rPr lang="en-US" smtClean="0"/>
              <a:t> </a:t>
            </a:r>
            <a:r>
              <a:rPr lang="en-US"/>
              <a:t>mašina (analizator</a:t>
            </a:r>
            <a:r>
              <a:rPr lang="en-US" smtClean="0"/>
              <a:t>)</a:t>
            </a:r>
            <a:r>
              <a:rPr lang="sr-Latn-RS" smtClean="0"/>
              <a:t> sa prijateljem John Herchel-om  zbog mnogo grešaka koje su pronašli ručno proveravajući podatke astronomskog društva. Po njegovom nacrtu konstruisana krajem XX veka, sa tačnošću od 31 cifre obavila izračunavanja</a:t>
            </a:r>
          </a:p>
          <a:p>
            <a:endParaRPr lang="en-GB"/>
          </a:p>
          <a:p>
            <a:endParaRPr lang="sr-Latn-RS" smtClean="0"/>
          </a:p>
          <a:p>
            <a:endParaRPr lang="sr-Latn-RS"/>
          </a:p>
          <a:p>
            <a:endParaRPr lang="sr-Latn-RS" smtClean="0"/>
          </a:p>
          <a:p>
            <a:r>
              <a:rPr lang="en-US" smtClean="0"/>
              <a:t>1833 </a:t>
            </a:r>
            <a:r>
              <a:rPr lang="en-US"/>
              <a:t>- nacrt analitičke </a:t>
            </a:r>
            <a:r>
              <a:rPr lang="en-US" smtClean="0"/>
              <a:t>mašine</a:t>
            </a:r>
            <a:r>
              <a:rPr lang="sr-Latn-RS" smtClean="0"/>
              <a:t>  sa skladištem za 1000 promenljivih od 50 cifara; aritmetičke operacije u „vodenici“ kojom su upravljale bušene kartice; sve operacije mehanički se obavljale</a:t>
            </a:r>
            <a:endParaRPr lang="en-GB"/>
          </a:p>
          <a:p>
            <a:endParaRPr lang="en-GB"/>
          </a:p>
          <a:p>
            <a:endParaRPr lang="en-US"/>
          </a:p>
        </p:txBody>
      </p:sp>
      <p:pic>
        <p:nvPicPr>
          <p:cNvPr id="717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68916" y="2924944"/>
            <a:ext cx="1656184" cy="1656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55976" y="2924944"/>
            <a:ext cx="1944215" cy="1656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5"/>
          </p:nvPr>
        </p:nvSpPr>
        <p:spPr/>
        <p:txBody>
          <a:bodyPr/>
          <a:lstStyle/>
          <a:p>
            <a:fld id="{1CD94E10-B533-4BA7-96D6-A65736BDE2D2}" type="slidenum">
              <a:rPr lang="en-GB" smtClean="0"/>
              <a:pPr/>
              <a:t>13</a:t>
            </a:fld>
            <a:endParaRPr lang="en-GB"/>
          </a:p>
        </p:txBody>
      </p:sp>
    </p:spTree>
    <p:extLst>
      <p:ext uri="{BB962C8B-B14F-4D97-AF65-F5344CB8AC3E}">
        <p14:creationId xmlns="" xmlns:p14="http://schemas.microsoft.com/office/powerpoint/2010/main" val="3719306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408712"/>
          </a:xfrm>
        </p:spPr>
        <p:txBody>
          <a:bodyPr/>
          <a:lstStyle/>
          <a:p>
            <a:r>
              <a:rPr lang="sr-Latn-RS" smtClean="0"/>
              <a:t> međurezultati određivali dalji put programa na karticama</a:t>
            </a:r>
          </a:p>
          <a:p>
            <a:r>
              <a:rPr lang="sr-Latn-RS"/>
              <a:t> </a:t>
            </a:r>
            <a:r>
              <a:rPr lang="sr-Latn-RS" smtClean="0"/>
              <a:t>rezultati izračunavanja se izdavali na mašini za slaganje</a:t>
            </a:r>
            <a:endParaRPr lang="en-US" smtClean="0"/>
          </a:p>
          <a:p>
            <a:r>
              <a:rPr lang="en-US"/>
              <a:t> </a:t>
            </a:r>
            <a:r>
              <a:rPr lang="sr-Latn-RS"/>
              <a:t>mnoge ideje implementirane u današnje računare razvio za analitičku mašinu</a:t>
            </a:r>
            <a:endParaRPr lang="sr-Latn-RS" smtClean="0"/>
          </a:p>
          <a:p>
            <a:r>
              <a:rPr lang="sr-Latn-RS"/>
              <a:t> </a:t>
            </a:r>
            <a:r>
              <a:rPr lang="sr-Latn-RS" smtClean="0"/>
              <a:t>otac računarstva</a:t>
            </a:r>
            <a:r>
              <a:rPr lang="en-US" smtClean="0"/>
              <a:t> (</a:t>
            </a:r>
            <a:r>
              <a:rPr lang="en-US" err="1" smtClean="0"/>
              <a:t>prvi</a:t>
            </a:r>
            <a:r>
              <a:rPr lang="en-US" smtClean="0"/>
              <a:t> </a:t>
            </a:r>
            <a:r>
              <a:rPr lang="en-US" err="1" smtClean="0"/>
              <a:t>mehani</a:t>
            </a:r>
            <a:r>
              <a:rPr lang="sr-Latn-RS"/>
              <a:t>č</a:t>
            </a:r>
            <a:r>
              <a:rPr lang="en-US" err="1" smtClean="0"/>
              <a:t>ki</a:t>
            </a:r>
            <a:r>
              <a:rPr lang="en-US" smtClean="0"/>
              <a:t> </a:t>
            </a:r>
            <a:r>
              <a:rPr lang="en-US" err="1" smtClean="0"/>
              <a:t>ra</a:t>
            </a:r>
            <a:r>
              <a:rPr lang="sr-Latn-RS"/>
              <a:t>č</a:t>
            </a:r>
            <a:r>
              <a:rPr lang="en-US" err="1" smtClean="0"/>
              <a:t>unar</a:t>
            </a:r>
            <a:r>
              <a:rPr lang="en-US" smtClean="0"/>
              <a:t>)</a:t>
            </a:r>
            <a:endParaRPr lang="sr-Latn-RS" smtClean="0"/>
          </a:p>
          <a:p>
            <a:r>
              <a:rPr lang="en-US" smtClean="0"/>
              <a:t>Ada Augusta</a:t>
            </a:r>
            <a:r>
              <a:rPr lang="sr-Latn-RS" smtClean="0"/>
              <a:t>, ćerka Lorda Bajrona, računala Bernulijeve brojeve na mašini. Ostavila detaljno uputstvo za izračunavanje na Babidževoj mašini. Smatra se prvim računarskim programom. 1977  jedan programski jezik dobio njeno ime - Ada</a:t>
            </a:r>
            <a:endParaRPr lang="en-US"/>
          </a:p>
          <a:p>
            <a:endParaRPr lang="en-US"/>
          </a:p>
        </p:txBody>
      </p:sp>
      <p:sp>
        <p:nvSpPr>
          <p:cNvPr id="3" name="Slide Number Placeholder 2"/>
          <p:cNvSpPr>
            <a:spLocks noGrp="1"/>
          </p:cNvSpPr>
          <p:nvPr>
            <p:ph type="sldNum" sz="quarter" idx="15"/>
          </p:nvPr>
        </p:nvSpPr>
        <p:spPr/>
        <p:txBody>
          <a:bodyPr/>
          <a:lstStyle/>
          <a:p>
            <a:fld id="{1CD94E10-B533-4BA7-96D6-A65736BDE2D2}" type="slidenum">
              <a:rPr lang="en-GB" smtClean="0"/>
              <a:pPr/>
              <a:t>14</a:t>
            </a:fld>
            <a:endParaRPr lang="en-GB"/>
          </a:p>
        </p:txBody>
      </p:sp>
    </p:spTree>
    <p:extLst>
      <p:ext uri="{BB962C8B-B14F-4D97-AF65-F5344CB8AC3E}">
        <p14:creationId xmlns="" xmlns:p14="http://schemas.microsoft.com/office/powerpoint/2010/main" val="1429412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a:t>U 19. </a:t>
            </a:r>
            <a:r>
              <a:rPr lang="en-US" err="1"/>
              <a:t>veku</a:t>
            </a:r>
            <a:r>
              <a:rPr lang="en-US"/>
              <a:t> </a:t>
            </a:r>
            <a:r>
              <a:rPr lang="en-US" err="1"/>
              <a:t>napravljena</a:t>
            </a:r>
            <a:r>
              <a:rPr lang="en-US"/>
              <a:t> </a:t>
            </a:r>
            <a:r>
              <a:rPr lang="en-US" err="1"/>
              <a:t>su</a:t>
            </a:r>
            <a:r>
              <a:rPr lang="en-US"/>
              <a:t> </a:t>
            </a:r>
            <a:r>
              <a:rPr lang="en-US" err="1"/>
              <a:t>velika</a:t>
            </a:r>
            <a:r>
              <a:rPr lang="en-US"/>
              <a:t> </a:t>
            </a:r>
            <a:r>
              <a:rPr lang="en-US" err="1"/>
              <a:t>otkrića</a:t>
            </a:r>
            <a:r>
              <a:rPr lang="en-US"/>
              <a:t> </a:t>
            </a:r>
            <a:r>
              <a:rPr lang="en-US" err="1"/>
              <a:t>koja</a:t>
            </a:r>
            <a:r>
              <a:rPr lang="en-US"/>
              <a:t> </a:t>
            </a:r>
            <a:r>
              <a:rPr lang="en-US" err="1"/>
              <a:t>su</a:t>
            </a:r>
            <a:r>
              <a:rPr lang="en-US"/>
              <a:t> </a:t>
            </a:r>
            <a:r>
              <a:rPr lang="sr-Latn-RS" smtClean="0"/>
              <a:t>p</a:t>
            </a:r>
            <a:r>
              <a:rPr lang="en-US" err="1" smtClean="0"/>
              <a:t>oboljšala</a:t>
            </a:r>
            <a:r>
              <a:rPr lang="en-US" smtClean="0"/>
              <a:t> </a:t>
            </a:r>
            <a:r>
              <a:rPr lang="en-US" err="1"/>
              <a:t>komunikaciju</a:t>
            </a:r>
            <a:r>
              <a:rPr lang="en-US"/>
              <a:t> (</a:t>
            </a:r>
            <a:r>
              <a:rPr lang="en-US" err="1"/>
              <a:t>telegraf</a:t>
            </a:r>
            <a:r>
              <a:rPr lang="en-US"/>
              <a:t>, </a:t>
            </a:r>
            <a:r>
              <a:rPr lang="en-US" err="1" smtClean="0"/>
              <a:t>telefon</a:t>
            </a:r>
            <a:r>
              <a:rPr lang="sr-Latn-RS" smtClean="0"/>
              <a:t>)</a:t>
            </a:r>
            <a:r>
              <a:rPr lang="en-US" smtClean="0"/>
              <a:t> </a:t>
            </a:r>
            <a:r>
              <a:rPr lang="en-US"/>
              <a:t>i </a:t>
            </a:r>
            <a:r>
              <a:rPr lang="en-US" err="1"/>
              <a:t>počinje</a:t>
            </a:r>
            <a:r>
              <a:rPr lang="en-US"/>
              <a:t> se </a:t>
            </a:r>
            <a:r>
              <a:rPr lang="en-US" err="1"/>
              <a:t>sa</a:t>
            </a:r>
            <a:r>
              <a:rPr lang="en-US"/>
              <a:t> </a:t>
            </a:r>
            <a:r>
              <a:rPr lang="en-US" err="1"/>
              <a:t>korišćenjem</a:t>
            </a:r>
            <a:r>
              <a:rPr lang="en-US"/>
              <a:t> </a:t>
            </a:r>
            <a:r>
              <a:rPr lang="en-US" err="1"/>
              <a:t>elektične</a:t>
            </a:r>
            <a:r>
              <a:rPr lang="en-US"/>
              <a:t> </a:t>
            </a:r>
            <a:r>
              <a:rPr lang="en-US" err="1"/>
              <a:t>struje</a:t>
            </a:r>
            <a:r>
              <a:rPr lang="en-US"/>
              <a:t> </a:t>
            </a:r>
            <a:r>
              <a:rPr lang="en-US" err="1"/>
              <a:t>za</a:t>
            </a:r>
            <a:r>
              <a:rPr lang="en-US"/>
              <a:t> </a:t>
            </a:r>
            <a:r>
              <a:rPr lang="en-US" err="1"/>
              <a:t>pokretanje</a:t>
            </a:r>
            <a:r>
              <a:rPr lang="en-US"/>
              <a:t> </a:t>
            </a:r>
            <a:r>
              <a:rPr lang="en-US" err="1"/>
              <a:t>raznih</a:t>
            </a:r>
            <a:r>
              <a:rPr lang="en-US"/>
              <a:t> </a:t>
            </a:r>
            <a:r>
              <a:rPr lang="en-US" err="1"/>
              <a:t>mašina</a:t>
            </a:r>
            <a:r>
              <a:rPr lang="en-US"/>
              <a:t>.</a:t>
            </a:r>
            <a:endParaRPr lang="en-GB"/>
          </a:p>
          <a:p>
            <a:r>
              <a:rPr lang="en-US"/>
              <a:t>1847. G. Bool - </a:t>
            </a:r>
            <a:r>
              <a:rPr lang="en-US" err="1"/>
              <a:t>Bulova</a:t>
            </a:r>
            <a:r>
              <a:rPr lang="en-US"/>
              <a:t> </a:t>
            </a:r>
            <a:r>
              <a:rPr lang="en-US" smtClean="0"/>
              <a:t>algebra</a:t>
            </a:r>
            <a:endParaRPr lang="sr-Latn-RS" smtClean="0"/>
          </a:p>
          <a:p>
            <a:pPr lvl="1"/>
            <a:r>
              <a:rPr lang="en-US" err="1" smtClean="0"/>
              <a:t>razvi</a:t>
            </a:r>
            <a:r>
              <a:rPr lang="sr-Latn-RS" smtClean="0"/>
              <a:t>o </a:t>
            </a:r>
            <a:r>
              <a:rPr lang="en-US" err="1" smtClean="0"/>
              <a:t>algebarsku</a:t>
            </a:r>
            <a:r>
              <a:rPr lang="sr-Latn-RS" smtClean="0"/>
              <a:t> </a:t>
            </a:r>
            <a:r>
              <a:rPr lang="en-US" err="1" smtClean="0"/>
              <a:t>strukturu</a:t>
            </a:r>
            <a:r>
              <a:rPr lang="en-US" smtClean="0"/>
              <a:t> </a:t>
            </a:r>
            <a:r>
              <a:rPr lang="en-US"/>
              <a:t>- </a:t>
            </a:r>
            <a:r>
              <a:rPr lang="en-US" err="1"/>
              <a:t>kolekciju</a:t>
            </a:r>
            <a:r>
              <a:rPr lang="en-US"/>
              <a:t> </a:t>
            </a:r>
            <a:r>
              <a:rPr lang="en-US" err="1"/>
              <a:t>elemenata</a:t>
            </a:r>
            <a:r>
              <a:rPr lang="en-US"/>
              <a:t> </a:t>
            </a:r>
            <a:r>
              <a:rPr lang="en-US" err="1" smtClean="0"/>
              <a:t>i</a:t>
            </a:r>
            <a:r>
              <a:rPr lang="sr-Latn-RS" smtClean="0"/>
              <a:t> </a:t>
            </a:r>
            <a:r>
              <a:rPr lang="pl-PL" smtClean="0"/>
              <a:t>operacija na njima - u kojoj se </a:t>
            </a:r>
            <a:r>
              <a:rPr lang="en-US" err="1" smtClean="0"/>
              <a:t>sažimaju</a:t>
            </a:r>
            <a:r>
              <a:rPr lang="en-US" smtClean="0"/>
              <a:t> </a:t>
            </a:r>
            <a:r>
              <a:rPr lang="en-US" err="1"/>
              <a:t>osnovna</a:t>
            </a:r>
            <a:r>
              <a:rPr lang="en-US"/>
              <a:t> </a:t>
            </a:r>
            <a:r>
              <a:rPr lang="en-US" err="1" smtClean="0"/>
              <a:t>svojstva</a:t>
            </a:r>
            <a:r>
              <a:rPr lang="sr-Latn-RS" smtClean="0"/>
              <a:t> </a:t>
            </a:r>
            <a:r>
              <a:rPr lang="en-US" err="1" smtClean="0"/>
              <a:t>skupovnih</a:t>
            </a:r>
            <a:r>
              <a:rPr lang="en-US" smtClean="0"/>
              <a:t> </a:t>
            </a:r>
            <a:r>
              <a:rPr lang="en-US" err="1"/>
              <a:t>i</a:t>
            </a:r>
            <a:r>
              <a:rPr lang="en-US"/>
              <a:t> </a:t>
            </a:r>
            <a:r>
              <a:rPr lang="en-US" err="1"/>
              <a:t>logičkih</a:t>
            </a:r>
            <a:r>
              <a:rPr lang="en-US"/>
              <a:t> </a:t>
            </a:r>
            <a:r>
              <a:rPr lang="en-US" err="1" smtClean="0"/>
              <a:t>operacija</a:t>
            </a:r>
            <a:r>
              <a:rPr lang="en-US" smtClean="0"/>
              <a:t>,</a:t>
            </a:r>
            <a:r>
              <a:rPr lang="sr-Latn-RS" smtClean="0"/>
              <a:t> </a:t>
            </a:r>
            <a:r>
              <a:rPr lang="en-US" err="1" smtClean="0"/>
              <a:t>posebno</a:t>
            </a:r>
            <a:r>
              <a:rPr lang="en-US" smtClean="0"/>
              <a:t> </a:t>
            </a:r>
            <a:r>
              <a:rPr lang="en-US" err="1"/>
              <a:t>skupovnih</a:t>
            </a:r>
            <a:r>
              <a:rPr lang="en-US"/>
              <a:t> </a:t>
            </a:r>
            <a:r>
              <a:rPr lang="en-US" err="1" smtClean="0"/>
              <a:t>operacija</a:t>
            </a:r>
            <a:r>
              <a:rPr lang="sr-Latn-RS" smtClean="0"/>
              <a:t> </a:t>
            </a:r>
            <a:r>
              <a:rPr lang="nn-NO" smtClean="0"/>
              <a:t>preseka</a:t>
            </a:r>
            <a:r>
              <a:rPr lang="nn-NO"/>
              <a:t>, unije i komplementa </a:t>
            </a:r>
            <a:r>
              <a:rPr lang="nn-NO" smtClean="0"/>
              <a:t>i</a:t>
            </a:r>
            <a:r>
              <a:rPr lang="sr-Latn-RS" smtClean="0"/>
              <a:t> </a:t>
            </a:r>
            <a:r>
              <a:rPr lang="en-US" err="1" smtClean="0"/>
              <a:t>njima</a:t>
            </a:r>
            <a:r>
              <a:rPr lang="en-US" smtClean="0"/>
              <a:t> </a:t>
            </a:r>
            <a:r>
              <a:rPr lang="en-US" err="1"/>
              <a:t>odgovarajućih</a:t>
            </a:r>
            <a:r>
              <a:rPr lang="en-US"/>
              <a:t> </a:t>
            </a:r>
            <a:r>
              <a:rPr lang="en-US" err="1" smtClean="0"/>
              <a:t>logičkih</a:t>
            </a:r>
            <a:r>
              <a:rPr lang="sr-Latn-RS" smtClean="0"/>
              <a:t> </a:t>
            </a:r>
            <a:r>
              <a:rPr lang="en-US" err="1" smtClean="0"/>
              <a:t>operacija</a:t>
            </a:r>
            <a:r>
              <a:rPr lang="en-US" smtClean="0"/>
              <a:t> </a:t>
            </a:r>
            <a:r>
              <a:rPr lang="en-US"/>
              <a:t>AND, OR </a:t>
            </a:r>
            <a:r>
              <a:rPr lang="en-US" err="1"/>
              <a:t>i</a:t>
            </a:r>
            <a:r>
              <a:rPr lang="en-US"/>
              <a:t> NOT</a:t>
            </a:r>
            <a:endParaRPr lang="en-GB"/>
          </a:p>
          <a:p>
            <a:endParaRPr lang="en-GB"/>
          </a:p>
        </p:txBody>
      </p:sp>
      <p:sp>
        <p:nvSpPr>
          <p:cNvPr id="3" name="Title 2"/>
          <p:cNvSpPr>
            <a:spLocks noGrp="1"/>
          </p:cNvSpPr>
          <p:nvPr>
            <p:ph type="title"/>
          </p:nvPr>
        </p:nvSpPr>
        <p:spPr>
          <a:xfrm>
            <a:off x="457200" y="152400"/>
            <a:ext cx="8435280" cy="1219200"/>
          </a:xfrm>
        </p:spPr>
        <p:txBody>
          <a:bodyPr>
            <a:normAutofit fontScale="90000"/>
          </a:bodyPr>
          <a:lstStyle/>
          <a:p>
            <a:pPr algn="ctr"/>
            <a:r>
              <a:rPr lang="en-US" b="1">
                <a:effectLst/>
              </a:rPr>
              <a:t>Elektromehanički period  </a:t>
            </a:r>
            <a:r>
              <a:rPr lang="en-US" b="1" err="1">
                <a:effectLst/>
              </a:rPr>
              <a:t>računarskih</a:t>
            </a:r>
            <a:r>
              <a:rPr lang="en-US" b="1">
                <a:effectLst/>
              </a:rPr>
              <a:t> </a:t>
            </a:r>
            <a:r>
              <a:rPr lang="en-US" b="1" err="1" smtClean="0">
                <a:effectLst/>
              </a:rPr>
              <a:t>mašina</a:t>
            </a:r>
            <a:endParaRPr lang="en-GB"/>
          </a:p>
        </p:txBody>
      </p:sp>
      <p:sp>
        <p:nvSpPr>
          <p:cNvPr id="4" name="Slide Number Placeholder 3"/>
          <p:cNvSpPr>
            <a:spLocks noGrp="1"/>
          </p:cNvSpPr>
          <p:nvPr>
            <p:ph type="sldNum" sz="quarter" idx="15"/>
          </p:nvPr>
        </p:nvSpPr>
        <p:spPr/>
        <p:txBody>
          <a:bodyPr/>
          <a:lstStyle/>
          <a:p>
            <a:fld id="{1CD94E10-B533-4BA7-96D6-A65736BDE2D2}" type="slidenum">
              <a:rPr lang="en-GB" smtClean="0"/>
              <a:pPr/>
              <a:t>15</a:t>
            </a:fld>
            <a:endParaRPr lang="en-GB"/>
          </a:p>
        </p:txBody>
      </p:sp>
    </p:spTree>
    <p:extLst>
      <p:ext uri="{BB962C8B-B14F-4D97-AF65-F5344CB8AC3E}">
        <p14:creationId xmlns="" xmlns:p14="http://schemas.microsoft.com/office/powerpoint/2010/main" val="1914830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336704"/>
          </a:xfrm>
        </p:spPr>
        <p:txBody>
          <a:bodyPr>
            <a:normAutofit/>
          </a:bodyPr>
          <a:lstStyle/>
          <a:p>
            <a:pPr lvl="1"/>
            <a:r>
              <a:rPr lang="fi-FI"/>
              <a:t>Kako se istinitosne vrednosti </a:t>
            </a:r>
            <a:r>
              <a:rPr lang="fi-FI" smtClean="0"/>
              <a:t>mogu</a:t>
            </a:r>
            <a:r>
              <a:rPr lang="sr-Latn-RS" smtClean="0"/>
              <a:t> </a:t>
            </a:r>
            <a:r>
              <a:rPr lang="en-US" smtClean="0"/>
              <a:t>predstaviti </a:t>
            </a:r>
            <a:r>
              <a:rPr lang="en-US"/>
              <a:t>i kao binarni brojevi, </a:t>
            </a:r>
            <a:r>
              <a:rPr lang="en-US" smtClean="0"/>
              <a:t>analogija</a:t>
            </a:r>
            <a:r>
              <a:rPr lang="sr-Latn-RS" smtClean="0"/>
              <a:t> </a:t>
            </a:r>
            <a:r>
              <a:rPr lang="en-US" smtClean="0"/>
              <a:t>se </a:t>
            </a:r>
            <a:r>
              <a:rPr lang="en-US"/>
              <a:t>može i na njih proširiti (1 puta 0 je </a:t>
            </a:r>
            <a:r>
              <a:rPr lang="en-US" smtClean="0"/>
              <a:t>0,</a:t>
            </a:r>
            <a:r>
              <a:rPr lang="fr-FR" smtClean="0"/>
              <a:t> </a:t>
            </a:r>
            <a:r>
              <a:rPr lang="fr-FR"/>
              <a:t>1 plus 0 je 1). Kada se </a:t>
            </a:r>
            <a:r>
              <a:rPr lang="fr-FR" smtClean="0"/>
              <a:t>analogija</a:t>
            </a:r>
            <a:r>
              <a:rPr lang="sr-Latn-RS" smtClean="0"/>
              <a:t> </a:t>
            </a:r>
            <a:r>
              <a:rPr lang="en-US" smtClean="0"/>
              <a:t>proširi </a:t>
            </a:r>
            <a:r>
              <a:rPr lang="en-US"/>
              <a:t>na elektronske </a:t>
            </a:r>
            <a:r>
              <a:rPr lang="en-US" smtClean="0"/>
              <a:t>komponente</a:t>
            </a:r>
            <a:r>
              <a:rPr lang="sr-Latn-RS" smtClean="0"/>
              <a:t> </a:t>
            </a:r>
            <a:r>
              <a:rPr lang="en-US" smtClean="0"/>
              <a:t>(ima </a:t>
            </a:r>
            <a:r>
              <a:rPr lang="en-US"/>
              <a:t>napona/nema napona, </a:t>
            </a:r>
            <a:r>
              <a:rPr lang="en-US" smtClean="0"/>
              <a:t>visok</a:t>
            </a:r>
            <a:r>
              <a:rPr lang="sr-Latn-RS" smtClean="0"/>
              <a:t> </a:t>
            </a:r>
            <a:r>
              <a:rPr lang="en-US" smtClean="0"/>
              <a:t>napon/nizak </a:t>
            </a:r>
            <a:r>
              <a:rPr lang="en-US"/>
              <a:t>napon) dobija </a:t>
            </a:r>
            <a:r>
              <a:rPr lang="en-US" smtClean="0"/>
              <a:t>se</a:t>
            </a:r>
            <a:r>
              <a:rPr lang="sr-Latn-RS" smtClean="0"/>
              <a:t> </a:t>
            </a:r>
            <a:r>
              <a:rPr lang="en-US" smtClean="0"/>
              <a:t>primena </a:t>
            </a:r>
            <a:r>
              <a:rPr lang="en-US"/>
              <a:t>Bulove algebre </a:t>
            </a:r>
            <a:r>
              <a:rPr lang="en-US" smtClean="0"/>
              <a:t>u</a:t>
            </a:r>
            <a:r>
              <a:rPr lang="sr-Latn-RS" smtClean="0"/>
              <a:t> </a:t>
            </a:r>
            <a:r>
              <a:rPr lang="pl-PL" smtClean="0"/>
              <a:t>prekidačkim </a:t>
            </a:r>
            <a:r>
              <a:rPr lang="pl-PL"/>
              <a:t>kolima, koji su u </a:t>
            </a:r>
            <a:r>
              <a:rPr lang="pl-PL" smtClean="0"/>
              <a:t>osnovi </a:t>
            </a:r>
            <a:r>
              <a:rPr lang="en-US" smtClean="0"/>
              <a:t>konstrukcije </a:t>
            </a:r>
            <a:r>
              <a:rPr lang="en-US"/>
              <a:t>računara</a:t>
            </a:r>
            <a:r>
              <a:rPr lang="en-US" b="1"/>
              <a:t>.</a:t>
            </a:r>
            <a:endParaRPr lang="sr-Latn-RS" smtClean="0"/>
          </a:p>
          <a:p>
            <a:pPr marL="0" indent="0">
              <a:buNone/>
            </a:pPr>
            <a:r>
              <a:rPr lang="en-US" smtClean="0"/>
              <a:t>Kraj </a:t>
            </a:r>
            <a:r>
              <a:rPr lang="en-US"/>
              <a:t>19. veka, u ovoj oblasti, obeležio je rad Hermann Hollerith (1860-1929)</a:t>
            </a:r>
            <a:endParaRPr lang="en-GB"/>
          </a:p>
          <a:p>
            <a:r>
              <a:rPr lang="en-US"/>
              <a:t>1884. - patentirao automatsku mašinu za tabeliranje</a:t>
            </a:r>
            <a:endParaRPr lang="en-GB"/>
          </a:p>
          <a:p>
            <a:r>
              <a:rPr lang="en-US"/>
              <a:t>1890. - 11 popis u SAD i elektronski uređaji za sortiranje </a:t>
            </a:r>
            <a:r>
              <a:rPr lang="en-US" smtClean="0"/>
              <a:t>(ranije </a:t>
            </a:r>
            <a:r>
              <a:rPr lang="en-US"/>
              <a:t>50 ljudi za 5-7 godina, sada 43 mašine za nekoliko meseci)</a:t>
            </a:r>
            <a:endParaRPr lang="en-GB"/>
          </a:p>
          <a:p>
            <a:endParaRPr lang="en-US"/>
          </a:p>
        </p:txBody>
      </p:sp>
      <p:sp>
        <p:nvSpPr>
          <p:cNvPr id="3" name="Slide Number Placeholder 2"/>
          <p:cNvSpPr>
            <a:spLocks noGrp="1"/>
          </p:cNvSpPr>
          <p:nvPr>
            <p:ph type="sldNum" sz="quarter" idx="15"/>
          </p:nvPr>
        </p:nvSpPr>
        <p:spPr/>
        <p:txBody>
          <a:bodyPr/>
          <a:lstStyle/>
          <a:p>
            <a:fld id="{1CD94E10-B533-4BA7-96D6-A65736BDE2D2}" type="slidenum">
              <a:rPr lang="en-GB" smtClean="0"/>
              <a:pPr/>
              <a:t>16</a:t>
            </a:fld>
            <a:endParaRPr lang="en-GB"/>
          </a:p>
        </p:txBody>
      </p:sp>
    </p:spTree>
    <p:extLst>
      <p:ext uri="{BB962C8B-B14F-4D97-AF65-F5344CB8AC3E}">
        <p14:creationId xmlns="" xmlns:p14="http://schemas.microsoft.com/office/powerpoint/2010/main" val="343484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336704"/>
          </a:xfrm>
        </p:spPr>
        <p:txBody>
          <a:bodyPr>
            <a:noAutofit/>
          </a:bodyPr>
          <a:lstStyle/>
          <a:p>
            <a:r>
              <a:rPr lang="en-US" sz="2100" err="1"/>
              <a:t>Holeritove</a:t>
            </a:r>
            <a:r>
              <a:rPr lang="en-US" sz="2100"/>
              <a:t> </a:t>
            </a:r>
            <a:r>
              <a:rPr lang="en-US" sz="2100" err="1"/>
              <a:t>mašine</a:t>
            </a:r>
            <a:r>
              <a:rPr lang="en-US" sz="2100"/>
              <a:t> </a:t>
            </a:r>
            <a:r>
              <a:rPr lang="en-US" sz="2100" err="1"/>
              <a:t>su</a:t>
            </a:r>
            <a:r>
              <a:rPr lang="en-US" sz="2100"/>
              <a:t> </a:t>
            </a:r>
            <a:r>
              <a:rPr lang="en-US" sz="2100" err="1"/>
              <a:t>radile</a:t>
            </a:r>
            <a:r>
              <a:rPr lang="en-US" sz="2100"/>
              <a:t> </a:t>
            </a:r>
            <a:r>
              <a:rPr lang="en-US" sz="2100" err="1"/>
              <a:t>na</a:t>
            </a:r>
            <a:r>
              <a:rPr lang="en-US" sz="2100"/>
              <a:t> </a:t>
            </a:r>
            <a:r>
              <a:rPr lang="en-US" sz="2100" err="1"/>
              <a:t>principu</a:t>
            </a:r>
            <a:r>
              <a:rPr lang="en-US" sz="2100"/>
              <a:t> </a:t>
            </a:r>
            <a:r>
              <a:rPr lang="en-US" sz="2100" err="1"/>
              <a:t>bušenih</a:t>
            </a:r>
            <a:r>
              <a:rPr lang="en-US" sz="2100"/>
              <a:t> </a:t>
            </a:r>
            <a:r>
              <a:rPr lang="en-US" sz="2100" err="1"/>
              <a:t>kartica</a:t>
            </a:r>
            <a:r>
              <a:rPr lang="en-US" sz="2100"/>
              <a:t>. </a:t>
            </a:r>
            <a:r>
              <a:rPr lang="en-US" sz="2100" err="1"/>
              <a:t>Numerički</a:t>
            </a:r>
            <a:r>
              <a:rPr lang="en-US" sz="2100"/>
              <a:t> </a:t>
            </a:r>
            <a:r>
              <a:rPr lang="en-US" sz="2100" err="1"/>
              <a:t>podaci</a:t>
            </a:r>
            <a:r>
              <a:rPr lang="en-US" sz="2100"/>
              <a:t> </a:t>
            </a:r>
            <a:r>
              <a:rPr lang="en-US" sz="2100" err="1"/>
              <a:t>su</a:t>
            </a:r>
            <a:r>
              <a:rPr lang="en-US" sz="2100"/>
              <a:t> </a:t>
            </a:r>
            <a:r>
              <a:rPr lang="en-US" sz="2100" err="1"/>
              <a:t>bušeni</a:t>
            </a:r>
            <a:r>
              <a:rPr lang="en-US" sz="2100"/>
              <a:t> </a:t>
            </a:r>
            <a:r>
              <a:rPr lang="en-US" sz="2100" err="1"/>
              <a:t>na</a:t>
            </a:r>
            <a:r>
              <a:rPr lang="en-US" sz="2100"/>
              <a:t> </a:t>
            </a:r>
            <a:r>
              <a:rPr lang="en-US" sz="2100" err="1" smtClean="0"/>
              <a:t>kartice</a:t>
            </a:r>
            <a:r>
              <a:rPr lang="sr-Latn-RS" sz="2100" smtClean="0"/>
              <a:t> </a:t>
            </a:r>
            <a:r>
              <a:rPr lang="en-US" sz="2100" err="1" smtClean="0"/>
              <a:t>zasebnim</a:t>
            </a:r>
            <a:r>
              <a:rPr lang="en-US" sz="2100" smtClean="0"/>
              <a:t> </a:t>
            </a:r>
            <a:r>
              <a:rPr lang="en-US" sz="2100" err="1"/>
              <a:t>mašinama</a:t>
            </a:r>
            <a:r>
              <a:rPr lang="en-US" sz="2100"/>
              <a:t>. U </a:t>
            </a:r>
            <a:r>
              <a:rPr lang="en-US" sz="2100" err="1"/>
              <a:t>toku</a:t>
            </a:r>
            <a:r>
              <a:rPr lang="en-US" sz="2100"/>
              <a:t> </a:t>
            </a:r>
            <a:r>
              <a:rPr lang="en-US" sz="2100" err="1"/>
              <a:t>obrade</a:t>
            </a:r>
            <a:r>
              <a:rPr lang="en-US" sz="2100"/>
              <a:t> </a:t>
            </a:r>
            <a:r>
              <a:rPr lang="en-US" sz="2100" err="1"/>
              <a:t>kartice</a:t>
            </a:r>
            <a:r>
              <a:rPr lang="en-US" sz="2100"/>
              <a:t> </a:t>
            </a:r>
            <a:r>
              <a:rPr lang="en-US" sz="2100" err="1"/>
              <a:t>drugom</a:t>
            </a:r>
            <a:r>
              <a:rPr lang="en-US" sz="2100"/>
              <a:t> </a:t>
            </a:r>
            <a:r>
              <a:rPr lang="en-US" sz="2100" err="1"/>
              <a:t>mašinom</a:t>
            </a:r>
            <a:r>
              <a:rPr lang="en-US" sz="2100"/>
              <a:t>, </a:t>
            </a:r>
            <a:r>
              <a:rPr lang="en-US" sz="2100" err="1"/>
              <a:t>iglica</a:t>
            </a:r>
            <a:r>
              <a:rPr lang="en-US" sz="2100"/>
              <a:t> bi </a:t>
            </a:r>
            <a:r>
              <a:rPr lang="en-US" sz="2100" err="1"/>
              <a:t>kroz</a:t>
            </a:r>
            <a:r>
              <a:rPr lang="en-US" sz="2100"/>
              <a:t> </a:t>
            </a:r>
            <a:r>
              <a:rPr lang="en-US" sz="2100" err="1"/>
              <a:t>ubušenje</a:t>
            </a:r>
            <a:r>
              <a:rPr lang="en-US" sz="2100"/>
              <a:t> </a:t>
            </a:r>
            <a:r>
              <a:rPr lang="en-US" sz="2100" err="1"/>
              <a:t>ušla</a:t>
            </a:r>
            <a:r>
              <a:rPr lang="en-US" sz="2100"/>
              <a:t> u </a:t>
            </a:r>
            <a:r>
              <a:rPr lang="en-US" sz="2100" err="1" smtClean="0"/>
              <a:t>posudu</a:t>
            </a:r>
            <a:r>
              <a:rPr lang="sr-Latn-RS" sz="2100" smtClean="0"/>
              <a:t> </a:t>
            </a:r>
            <a:r>
              <a:rPr lang="en-US" sz="2100" err="1" smtClean="0"/>
              <a:t>sa</a:t>
            </a:r>
            <a:r>
              <a:rPr lang="en-US" sz="2100" smtClean="0"/>
              <a:t> </a:t>
            </a:r>
            <a:r>
              <a:rPr lang="en-US" sz="2100" err="1"/>
              <a:t>živom</a:t>
            </a:r>
            <a:r>
              <a:rPr lang="en-US" sz="2100"/>
              <a:t>, </a:t>
            </a:r>
            <a:r>
              <a:rPr lang="en-US" sz="2100" err="1"/>
              <a:t>čime</a:t>
            </a:r>
            <a:r>
              <a:rPr lang="en-US" sz="2100"/>
              <a:t> se </a:t>
            </a:r>
            <a:r>
              <a:rPr lang="en-US" sz="2100" err="1"/>
              <a:t>zatvaralo</a:t>
            </a:r>
            <a:r>
              <a:rPr lang="en-US" sz="2100"/>
              <a:t> </a:t>
            </a:r>
            <a:r>
              <a:rPr lang="en-US" sz="2100" err="1"/>
              <a:t>električno</a:t>
            </a:r>
            <a:r>
              <a:rPr lang="en-US" sz="2100"/>
              <a:t> </a:t>
            </a:r>
            <a:r>
              <a:rPr lang="en-US" sz="2100" err="1"/>
              <a:t>kolo</a:t>
            </a:r>
            <a:r>
              <a:rPr lang="en-US" sz="2100"/>
              <a:t> </a:t>
            </a:r>
            <a:r>
              <a:rPr lang="en-US" sz="2100" err="1"/>
              <a:t>što</a:t>
            </a:r>
            <a:r>
              <a:rPr lang="en-US" sz="2100"/>
              <a:t> se </a:t>
            </a:r>
            <a:r>
              <a:rPr lang="en-US" sz="2100" err="1"/>
              <a:t>registrovalao</a:t>
            </a:r>
            <a:r>
              <a:rPr lang="en-US" sz="2100"/>
              <a:t> </a:t>
            </a:r>
            <a:r>
              <a:rPr lang="en-US" sz="2100" err="1"/>
              <a:t>na</a:t>
            </a:r>
            <a:r>
              <a:rPr lang="en-US" sz="2100"/>
              <a:t> </a:t>
            </a:r>
            <a:r>
              <a:rPr lang="en-US" sz="2100" err="1"/>
              <a:t>mehaničkom</a:t>
            </a:r>
            <a:r>
              <a:rPr lang="en-US" sz="2100"/>
              <a:t> </a:t>
            </a:r>
            <a:r>
              <a:rPr lang="en-US" sz="2100" err="1"/>
              <a:t>brojaču</a:t>
            </a:r>
            <a:r>
              <a:rPr lang="en-US" sz="2100"/>
              <a:t>. </a:t>
            </a:r>
            <a:r>
              <a:rPr lang="en-US" sz="2100" err="1"/>
              <a:t>Ovime</a:t>
            </a:r>
            <a:r>
              <a:rPr lang="en-US" sz="2100"/>
              <a:t> </a:t>
            </a:r>
            <a:r>
              <a:rPr lang="en-US" sz="2100" smtClean="0"/>
              <a:t>se</a:t>
            </a:r>
            <a:r>
              <a:rPr lang="sr-Latn-RS" sz="2100" smtClean="0"/>
              <a:t> </a:t>
            </a:r>
            <a:r>
              <a:rPr lang="en-US" sz="2100" err="1" smtClean="0"/>
              <a:t>ubušenje</a:t>
            </a:r>
            <a:r>
              <a:rPr lang="en-US" sz="2100" smtClean="0"/>
              <a:t> </a:t>
            </a:r>
            <a:r>
              <a:rPr lang="en-US" sz="2100" err="1"/>
              <a:t>na</a:t>
            </a:r>
            <a:r>
              <a:rPr lang="en-US" sz="2100"/>
              <a:t> </a:t>
            </a:r>
            <a:r>
              <a:rPr lang="en-US" sz="2100" err="1"/>
              <a:t>kartici</a:t>
            </a:r>
            <a:r>
              <a:rPr lang="en-US" sz="2100"/>
              <a:t> </a:t>
            </a:r>
            <a:r>
              <a:rPr lang="en-US" sz="2100" err="1"/>
              <a:t>pretvaralo</a:t>
            </a:r>
            <a:r>
              <a:rPr lang="en-US" sz="2100"/>
              <a:t> u </a:t>
            </a:r>
            <a:r>
              <a:rPr lang="en-US" sz="2100" err="1"/>
              <a:t>smisleni</a:t>
            </a:r>
            <a:r>
              <a:rPr lang="en-US" sz="2100"/>
              <a:t> </a:t>
            </a:r>
            <a:r>
              <a:rPr lang="en-US" sz="2100" err="1"/>
              <a:t>podatak</a:t>
            </a:r>
            <a:r>
              <a:rPr lang="en-US" sz="2100"/>
              <a:t>. </a:t>
            </a:r>
            <a:endParaRPr lang="sr-Latn-RS" sz="2100" smtClean="0"/>
          </a:p>
          <a:p>
            <a:r>
              <a:rPr lang="en-US" sz="2100" err="1" smtClean="0"/>
              <a:t>Bušene</a:t>
            </a:r>
            <a:r>
              <a:rPr lang="en-US" sz="2100" smtClean="0"/>
              <a:t> </a:t>
            </a:r>
            <a:r>
              <a:rPr lang="en-US" sz="2100" err="1"/>
              <a:t>kartice</a:t>
            </a:r>
            <a:r>
              <a:rPr lang="en-US" sz="2100"/>
              <a:t> </a:t>
            </a:r>
            <a:r>
              <a:rPr lang="en-US" sz="2100" err="1"/>
              <a:t>su</a:t>
            </a:r>
            <a:r>
              <a:rPr lang="en-US" sz="2100"/>
              <a:t>, </a:t>
            </a:r>
            <a:r>
              <a:rPr lang="en-US" sz="2100" err="1"/>
              <a:t>osim</a:t>
            </a:r>
            <a:r>
              <a:rPr lang="en-US" sz="2100"/>
              <a:t> toga, </a:t>
            </a:r>
            <a:r>
              <a:rPr lang="en-US" sz="2100" err="1"/>
              <a:t>omogućile</a:t>
            </a:r>
            <a:r>
              <a:rPr lang="en-US" sz="2100"/>
              <a:t> da </a:t>
            </a:r>
            <a:r>
              <a:rPr lang="en-US" sz="2100" smtClean="0"/>
              <a:t>se</a:t>
            </a:r>
            <a:r>
              <a:rPr lang="sr-Latn-RS" sz="2100" smtClean="0"/>
              <a:t> </a:t>
            </a:r>
            <a:r>
              <a:rPr lang="en-US" sz="2100" err="1" smtClean="0"/>
              <a:t>jednom</a:t>
            </a:r>
            <a:r>
              <a:rPr lang="en-US" sz="2100" smtClean="0"/>
              <a:t> </a:t>
            </a:r>
            <a:r>
              <a:rPr lang="en-US" sz="2100" err="1"/>
              <a:t>pripremljeni</a:t>
            </a:r>
            <a:r>
              <a:rPr lang="en-US" sz="2100"/>
              <a:t> </a:t>
            </a:r>
            <a:r>
              <a:rPr lang="en-US" sz="2100" err="1"/>
              <a:t>podaci</a:t>
            </a:r>
            <a:r>
              <a:rPr lang="en-US" sz="2100"/>
              <a:t> </a:t>
            </a:r>
            <a:r>
              <a:rPr lang="en-US" sz="2100" err="1"/>
              <a:t>mogu</a:t>
            </a:r>
            <a:r>
              <a:rPr lang="en-US" sz="2100"/>
              <a:t> </a:t>
            </a:r>
            <a:r>
              <a:rPr lang="en-US" sz="2100" err="1"/>
              <a:t>više</a:t>
            </a:r>
            <a:r>
              <a:rPr lang="en-US" sz="2100"/>
              <a:t> puta </a:t>
            </a:r>
            <a:endParaRPr lang="sr-Latn-RS" sz="2100" smtClean="0"/>
          </a:p>
          <a:p>
            <a:pPr marL="0" indent="0">
              <a:buNone/>
            </a:pPr>
            <a:r>
              <a:rPr lang="sr-Latn-RS" sz="2100"/>
              <a:t> </a:t>
            </a:r>
            <a:r>
              <a:rPr lang="sr-Latn-RS" sz="2100" smtClean="0"/>
              <a:t> </a:t>
            </a:r>
            <a:r>
              <a:rPr lang="en-US" sz="2100" err="1" smtClean="0"/>
              <a:t>koristiti</a:t>
            </a:r>
            <a:r>
              <a:rPr lang="en-US" sz="2100"/>
              <a:t>. Time je </a:t>
            </a:r>
            <a:r>
              <a:rPr lang="en-US" sz="2100" err="1"/>
              <a:t>izostalo</a:t>
            </a:r>
            <a:r>
              <a:rPr lang="en-US" sz="2100"/>
              <a:t> </a:t>
            </a:r>
            <a:endParaRPr lang="sr-Latn-RS" sz="2100"/>
          </a:p>
          <a:p>
            <a:pPr marL="0" indent="0">
              <a:buNone/>
            </a:pPr>
            <a:r>
              <a:rPr lang="en-US" sz="2100" err="1" smtClean="0"/>
              <a:t>dupliranje</a:t>
            </a:r>
            <a:r>
              <a:rPr lang="en-US" sz="2100" smtClean="0"/>
              <a:t> </a:t>
            </a:r>
            <a:r>
              <a:rPr lang="en-US" sz="2100" err="1"/>
              <a:t>posla</a:t>
            </a:r>
            <a:r>
              <a:rPr lang="en-US" sz="2100"/>
              <a:t> </a:t>
            </a:r>
            <a:r>
              <a:rPr lang="en-US" sz="2100" err="1"/>
              <a:t>i</a:t>
            </a:r>
            <a:r>
              <a:rPr lang="en-US" sz="2100"/>
              <a:t> </a:t>
            </a:r>
            <a:r>
              <a:rPr lang="en-US" sz="2100" err="1"/>
              <a:t>povečana</a:t>
            </a:r>
            <a:r>
              <a:rPr lang="en-US" sz="2100"/>
              <a:t> </a:t>
            </a:r>
            <a:r>
              <a:rPr lang="en-US" sz="2100" smtClean="0"/>
              <a:t>je</a:t>
            </a:r>
            <a:r>
              <a:rPr lang="sr-Latn-RS" sz="2100" smtClean="0"/>
              <a:t> </a:t>
            </a:r>
          </a:p>
          <a:p>
            <a:pPr marL="0" indent="0">
              <a:buNone/>
            </a:pPr>
            <a:r>
              <a:rPr lang="en-US" sz="2100" err="1" smtClean="0"/>
              <a:t>produktivnost</a:t>
            </a:r>
            <a:r>
              <a:rPr lang="en-US" sz="2100" smtClean="0"/>
              <a:t> </a:t>
            </a:r>
            <a:r>
              <a:rPr lang="en-US" sz="2100" err="1"/>
              <a:t>zaposlenih</a:t>
            </a:r>
            <a:r>
              <a:rPr lang="en-US" sz="2100" smtClean="0"/>
              <a:t>.</a:t>
            </a:r>
            <a:endParaRPr lang="sr-Latn-RS" sz="2100" smtClean="0"/>
          </a:p>
          <a:p>
            <a:pPr marL="0" indent="0">
              <a:buNone/>
            </a:pPr>
            <a:r>
              <a:rPr lang="en-US" sz="2100" err="1" smtClean="0"/>
              <a:t>Operacije</a:t>
            </a:r>
            <a:r>
              <a:rPr lang="en-US" sz="2100"/>
              <a:t>, </a:t>
            </a:r>
            <a:r>
              <a:rPr lang="en-US" sz="2100" err="1"/>
              <a:t>ili</a:t>
            </a:r>
            <a:r>
              <a:rPr lang="en-US" sz="2100"/>
              <a:t> "program", </a:t>
            </a:r>
            <a:r>
              <a:rPr lang="en-US" sz="2100" err="1"/>
              <a:t>su</a:t>
            </a:r>
            <a:r>
              <a:rPr lang="en-US" sz="2100"/>
              <a:t> </a:t>
            </a:r>
            <a:endParaRPr lang="sr-Latn-RS" sz="2100" smtClean="0"/>
          </a:p>
          <a:p>
            <a:pPr marL="0" indent="0">
              <a:buNone/>
            </a:pPr>
            <a:r>
              <a:rPr lang="en-US" sz="2100" err="1" smtClean="0"/>
              <a:t>još</a:t>
            </a:r>
            <a:r>
              <a:rPr lang="en-US" sz="2100" smtClean="0"/>
              <a:t> </a:t>
            </a:r>
            <a:r>
              <a:rPr lang="en-US" sz="2100" err="1"/>
              <a:t>uvek</a:t>
            </a:r>
            <a:r>
              <a:rPr lang="en-US" sz="2100"/>
              <a:t> bile </a:t>
            </a:r>
            <a:r>
              <a:rPr lang="en-US" sz="2100" err="1"/>
              <a:t>čvrsto</a:t>
            </a:r>
            <a:r>
              <a:rPr lang="en-US" sz="2100"/>
              <a:t> </a:t>
            </a:r>
            <a:r>
              <a:rPr lang="en-US" sz="2100" err="1"/>
              <a:t>povezane</a:t>
            </a:r>
            <a:r>
              <a:rPr lang="en-US" sz="2100"/>
              <a:t> </a:t>
            </a:r>
            <a:endParaRPr lang="sr-Latn-RS" sz="2100" smtClean="0"/>
          </a:p>
          <a:p>
            <a:pPr marL="0" indent="0">
              <a:buNone/>
            </a:pPr>
            <a:r>
              <a:rPr lang="en-US" sz="2100" err="1" smtClean="0"/>
              <a:t>sa</a:t>
            </a:r>
            <a:r>
              <a:rPr lang="en-US" sz="2100" smtClean="0"/>
              <a:t> </a:t>
            </a:r>
            <a:r>
              <a:rPr lang="en-US" sz="2100" err="1" smtClean="0"/>
              <a:t>samom</a:t>
            </a:r>
            <a:r>
              <a:rPr lang="sr-Latn-RS" sz="2100" smtClean="0"/>
              <a:t> </a:t>
            </a:r>
            <a:r>
              <a:rPr lang="pl-PL" sz="2100" smtClean="0"/>
              <a:t>mašinom </a:t>
            </a:r>
            <a:r>
              <a:rPr lang="pl-PL" sz="2100"/>
              <a:t>tako da </a:t>
            </a:r>
            <a:r>
              <a:rPr lang="pl-PL" sz="2100" smtClean="0"/>
              <a:t>je</a:t>
            </a:r>
          </a:p>
          <a:p>
            <a:pPr marL="0" indent="0">
              <a:buNone/>
            </a:pPr>
            <a:r>
              <a:rPr lang="pl-PL" sz="2100" smtClean="0"/>
              <a:t>ona </a:t>
            </a:r>
            <a:r>
              <a:rPr lang="pl-PL" sz="2100"/>
              <a:t>mogla da obrađuje </a:t>
            </a:r>
            <a:r>
              <a:rPr lang="pl-PL" sz="2100" smtClean="0"/>
              <a:t>samo</a:t>
            </a:r>
          </a:p>
          <a:p>
            <a:pPr marL="0" indent="0">
              <a:buNone/>
            </a:pPr>
            <a:r>
              <a:rPr lang="pl-PL" sz="2100" smtClean="0"/>
              <a:t> </a:t>
            </a:r>
            <a:r>
              <a:rPr lang="pl-PL" sz="2100"/>
              <a:t>podatke sa popisa </a:t>
            </a:r>
            <a:r>
              <a:rPr lang="pl-PL" sz="2100" smtClean="0"/>
              <a:t>stanovništva.</a:t>
            </a:r>
          </a:p>
        </p:txBody>
      </p:sp>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84706" y="2708920"/>
            <a:ext cx="4552323" cy="384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5"/>
          </p:nvPr>
        </p:nvSpPr>
        <p:spPr/>
        <p:txBody>
          <a:bodyPr/>
          <a:lstStyle/>
          <a:p>
            <a:fld id="{1CD94E10-B533-4BA7-96D6-A65736BDE2D2}" type="slidenum">
              <a:rPr lang="en-GB" smtClean="0"/>
              <a:pPr/>
              <a:t>17</a:t>
            </a:fld>
            <a:endParaRPr lang="en-GB"/>
          </a:p>
        </p:txBody>
      </p:sp>
    </p:spTree>
    <p:extLst>
      <p:ext uri="{BB962C8B-B14F-4D97-AF65-F5344CB8AC3E}">
        <p14:creationId xmlns="" xmlns:p14="http://schemas.microsoft.com/office/powerpoint/2010/main" val="3754850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913336"/>
            <a:ext cx="8229600" cy="3756024"/>
          </a:xfrm>
        </p:spPr>
        <p:txBody>
          <a:bodyPr>
            <a:normAutofit fontScale="92500" lnSpcReduction="10000"/>
          </a:bodyPr>
          <a:lstStyle/>
          <a:p>
            <a:r>
              <a:rPr lang="pl-PL" sz="2800"/>
              <a:t>Svaka cifra broja je na bušenoj kartici predstavljena ubušenjem u specijalno određenom prostoru na kartici. </a:t>
            </a:r>
            <a:r>
              <a:rPr lang="en-US" sz="2800"/>
              <a:t>Kombinacijom ubušenja predstavljana su slova i drugi</a:t>
            </a:r>
            <a:r>
              <a:rPr lang="sr-Latn-RS" sz="2800"/>
              <a:t> </a:t>
            </a:r>
            <a:r>
              <a:rPr lang="it-IT" sz="2800"/>
              <a:t>znaci. Svaka kartica je mogla da primi 80 slova ili</a:t>
            </a:r>
            <a:r>
              <a:rPr lang="sr-Latn-RS" sz="2800"/>
              <a:t> </a:t>
            </a:r>
            <a:r>
              <a:rPr lang="en-US" sz="2800"/>
              <a:t>cifara, a za njihovo kodiranje korišćeno je 12 redova.</a:t>
            </a:r>
            <a:r>
              <a:rPr lang="vi-VN" sz="2800"/>
              <a:t>Kartice su izrađivane od kvalitetnog debljeg papira.</a:t>
            </a:r>
            <a:r>
              <a:rPr lang="sr-Latn-RS" sz="2800"/>
              <a:t> </a:t>
            </a:r>
            <a:r>
              <a:rPr lang="pl-PL" sz="2800"/>
              <a:t>Zasek u jednom uglu kartice je određivao ispravan položaj za smeštaj kartica u </a:t>
            </a:r>
            <a:r>
              <a:rPr lang="pl-PL" sz="2800" smtClean="0"/>
              <a:t>čitač.</a:t>
            </a:r>
          </a:p>
          <a:p>
            <a:r>
              <a:rPr lang="en-US" sz="2800" smtClean="0"/>
              <a:t>Tridesetih</a:t>
            </a:r>
            <a:r>
              <a:rPr lang="sr-Latn-RS" sz="2800" smtClean="0"/>
              <a:t> </a:t>
            </a:r>
            <a:r>
              <a:rPr lang="en-US" sz="2800"/>
              <a:t>godina prošlog veka ih je koristila</a:t>
            </a:r>
            <a:r>
              <a:rPr lang="sr-Latn-RS" sz="2800"/>
              <a:t> </a:t>
            </a:r>
            <a:r>
              <a:rPr lang="en-US" sz="2800"/>
              <a:t>Jugoslovenska železnica.</a:t>
            </a:r>
          </a:p>
          <a:p>
            <a:endParaRPr lang="en-US"/>
          </a:p>
        </p:txBody>
      </p:sp>
      <p:pic>
        <p:nvPicPr>
          <p:cNvPr id="921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59632" y="188640"/>
            <a:ext cx="6200748" cy="27246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5"/>
          </p:nvPr>
        </p:nvSpPr>
        <p:spPr/>
        <p:txBody>
          <a:bodyPr/>
          <a:lstStyle/>
          <a:p>
            <a:fld id="{1CD94E10-B533-4BA7-96D6-A65736BDE2D2}" type="slidenum">
              <a:rPr lang="en-GB" smtClean="0"/>
              <a:pPr/>
              <a:t>18</a:t>
            </a:fld>
            <a:endParaRPr lang="en-GB"/>
          </a:p>
        </p:txBody>
      </p:sp>
    </p:spTree>
    <p:extLst>
      <p:ext uri="{BB962C8B-B14F-4D97-AF65-F5344CB8AC3E}">
        <p14:creationId xmlns="" xmlns:p14="http://schemas.microsoft.com/office/powerpoint/2010/main" val="1412749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6408712"/>
          </a:xfrm>
        </p:spPr>
        <p:txBody>
          <a:bodyPr/>
          <a:lstStyle/>
          <a:p>
            <a:endParaRPr lang="sr-Latn-RS" smtClean="0"/>
          </a:p>
          <a:p>
            <a:r>
              <a:rPr lang="en-US" smtClean="0"/>
              <a:t>1896</a:t>
            </a:r>
            <a:r>
              <a:rPr lang="en-US"/>
              <a:t>. - Osnovana Tabulating Machine Company, koja je 1924. prerasla u IBM.</a:t>
            </a:r>
            <a:endParaRPr lang="en-GB"/>
          </a:p>
          <a:p>
            <a:r>
              <a:rPr lang="en-US"/>
              <a:t>Mihajlo Petrović Alas (1868-1943),</a:t>
            </a:r>
            <a:endParaRPr lang="en-GB"/>
          </a:p>
          <a:p>
            <a:pPr lvl="1"/>
            <a:r>
              <a:rPr lang="en-US" smtClean="0"/>
              <a:t>matematičar</a:t>
            </a:r>
            <a:r>
              <a:rPr lang="en-US"/>
              <a:t>, naučnik, profesor,</a:t>
            </a:r>
            <a:r>
              <a:rPr lang="sr-Latn-RS"/>
              <a:t> </a:t>
            </a:r>
            <a:r>
              <a:rPr lang="en-US"/>
              <a:t>preteča kibernetike, osnivač beogradske</a:t>
            </a:r>
            <a:r>
              <a:rPr lang="sr-Latn-RS"/>
              <a:t> </a:t>
            </a:r>
            <a:r>
              <a:rPr lang="en-US"/>
              <a:t>matematičke škole, akademik, ali i moreplovac,</a:t>
            </a:r>
            <a:r>
              <a:rPr lang="sr-Latn-RS"/>
              <a:t> </a:t>
            </a:r>
            <a:r>
              <a:rPr lang="en-US"/>
              <a:t>putopisac, književnik, alas i violinista</a:t>
            </a:r>
            <a:endParaRPr lang="en-GB"/>
          </a:p>
          <a:p>
            <a:pPr lvl="1"/>
            <a:r>
              <a:rPr lang="en-US"/>
              <a:t>Hidrointegrator = prvi analogni hidraulični računar</a:t>
            </a:r>
            <a:r>
              <a:rPr lang="sr-Latn-RS"/>
              <a:t> </a:t>
            </a:r>
            <a:r>
              <a:rPr lang="en-US"/>
              <a:t>u </a:t>
            </a:r>
            <a:r>
              <a:rPr lang="en-US" smtClean="0"/>
              <a:t>svetu</a:t>
            </a:r>
            <a:endParaRPr lang="en-GB"/>
          </a:p>
          <a:p>
            <a:endParaRPr lang="en-US"/>
          </a:p>
        </p:txBody>
      </p:sp>
      <p:sp>
        <p:nvSpPr>
          <p:cNvPr id="3" name="Slide Number Placeholder 2"/>
          <p:cNvSpPr>
            <a:spLocks noGrp="1"/>
          </p:cNvSpPr>
          <p:nvPr>
            <p:ph type="sldNum" sz="quarter" idx="15"/>
          </p:nvPr>
        </p:nvSpPr>
        <p:spPr/>
        <p:txBody>
          <a:bodyPr/>
          <a:lstStyle/>
          <a:p>
            <a:fld id="{1CD94E10-B533-4BA7-96D6-A65736BDE2D2}" type="slidenum">
              <a:rPr lang="en-GB" smtClean="0"/>
              <a:pPr/>
              <a:t>19</a:t>
            </a:fld>
            <a:endParaRPr lang="en-GB"/>
          </a:p>
        </p:txBody>
      </p:sp>
    </p:spTree>
    <p:extLst>
      <p:ext uri="{BB962C8B-B14F-4D97-AF65-F5344CB8AC3E}">
        <p14:creationId xmlns="" xmlns:p14="http://schemas.microsoft.com/office/powerpoint/2010/main" val="933699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1CD94E10-B533-4BA7-96D6-A65736BDE2D2}" type="slidenum">
              <a:rPr lang="en-GB" smtClean="0"/>
              <a:pPr/>
              <a:t>2</a:t>
            </a:fld>
            <a:endParaRPr lang="en-GB"/>
          </a:p>
        </p:txBody>
      </p:sp>
      <p:sp>
        <p:nvSpPr>
          <p:cNvPr id="7" name="Content Placeholder 6"/>
          <p:cNvSpPr>
            <a:spLocks noGrp="1"/>
          </p:cNvSpPr>
          <p:nvPr>
            <p:ph idx="1"/>
          </p:nvPr>
        </p:nvSpPr>
        <p:spPr/>
        <p:txBody>
          <a:bodyPr/>
          <a:lstStyle/>
          <a:p>
            <a:r>
              <a:rPr lang="en-US" smtClean="0"/>
              <a:t> </a:t>
            </a:r>
            <a:r>
              <a:rPr lang="sr-Latn-RS" smtClean="0"/>
              <a:t>na</a:t>
            </a:r>
            <a:r>
              <a:rPr lang="en-US" smtClean="0"/>
              <a:t> ra</a:t>
            </a:r>
            <a:r>
              <a:rPr lang="sr-Latn-RS" smtClean="0"/>
              <a:t>zvoj računara u toku celokupne istorije je najviše uticao razvoj tehnologije</a:t>
            </a:r>
          </a:p>
          <a:p>
            <a:r>
              <a:rPr lang="sr-Latn-RS"/>
              <a:t> </a:t>
            </a:r>
            <a:r>
              <a:rPr lang="sr-Latn-RS" smtClean="0"/>
              <a:t>s početka, jednako bitan je bio i razvoj logike</a:t>
            </a:r>
          </a:p>
          <a:p>
            <a:r>
              <a:rPr lang="sr-Latn-RS"/>
              <a:t> </a:t>
            </a:r>
            <a:r>
              <a:rPr lang="sr-Latn-RS" smtClean="0"/>
              <a:t>na deo koji zovemo generacijama računara, u smislu današnjih, najviše su uticala bitna tehnološka otkrića  koja su iz temelja menjali kako računari rade, što je rezultovalo sve manjim, jeftinijim, snažnijim, efikasnijim i pouzdanijim mašinama</a:t>
            </a:r>
            <a:endParaRPr lang="sr-Latn-RS"/>
          </a:p>
        </p:txBody>
      </p:sp>
    </p:spTree>
    <p:extLst>
      <p:ext uri="{BB962C8B-B14F-4D97-AF65-F5344CB8AC3E}">
        <p14:creationId xmlns="" xmlns:p14="http://schemas.microsoft.com/office/powerpoint/2010/main" val="3460499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827240"/>
          </a:xfrm>
        </p:spPr>
        <p:txBody>
          <a:bodyPr>
            <a:normAutofit fontScale="92500"/>
          </a:bodyPr>
          <a:lstStyle/>
          <a:p>
            <a:pPr marL="0" indent="0">
              <a:buNone/>
            </a:pPr>
            <a:r>
              <a:rPr lang="en-US" smtClean="0"/>
              <a:t>Nakon </a:t>
            </a:r>
            <a:r>
              <a:rPr lang="en-US" err="1"/>
              <a:t>rada</a:t>
            </a:r>
            <a:r>
              <a:rPr lang="en-US"/>
              <a:t> </a:t>
            </a:r>
            <a:r>
              <a:rPr lang="en-US" err="1"/>
              <a:t>Holerita</a:t>
            </a:r>
            <a:r>
              <a:rPr lang="en-US"/>
              <a:t> </a:t>
            </a:r>
            <a:r>
              <a:rPr lang="en-US" err="1"/>
              <a:t>nastaju</a:t>
            </a:r>
            <a:r>
              <a:rPr lang="en-US"/>
              <a:t> </a:t>
            </a:r>
            <a:r>
              <a:rPr lang="en-US" err="1"/>
              <a:t>razne</a:t>
            </a:r>
            <a:r>
              <a:rPr lang="en-US"/>
              <a:t> </a:t>
            </a:r>
            <a:r>
              <a:rPr lang="en-US" err="1"/>
              <a:t>kompanije</a:t>
            </a:r>
            <a:r>
              <a:rPr lang="en-US"/>
              <a:t> </a:t>
            </a:r>
            <a:r>
              <a:rPr lang="en-US" err="1" smtClean="0"/>
              <a:t>za</a:t>
            </a:r>
            <a:r>
              <a:rPr lang="sr-Latn-RS" smtClean="0"/>
              <a:t> </a:t>
            </a:r>
            <a:r>
              <a:rPr lang="en-US" err="1" smtClean="0"/>
              <a:t>proizvodnju</a:t>
            </a:r>
            <a:r>
              <a:rPr lang="en-US" smtClean="0"/>
              <a:t> </a:t>
            </a:r>
            <a:r>
              <a:rPr lang="en-US" err="1"/>
              <a:t>savršenijih</a:t>
            </a:r>
            <a:r>
              <a:rPr lang="en-US"/>
              <a:t> </a:t>
            </a:r>
            <a:r>
              <a:rPr lang="en-US" err="1"/>
              <a:t>eletromehaničkih</a:t>
            </a:r>
            <a:r>
              <a:rPr lang="en-US"/>
              <a:t> </a:t>
            </a:r>
            <a:r>
              <a:rPr lang="en-US" err="1"/>
              <a:t>mašina</a:t>
            </a:r>
            <a:r>
              <a:rPr lang="en-US"/>
              <a:t>.</a:t>
            </a:r>
            <a:endParaRPr lang="en-GB"/>
          </a:p>
          <a:p>
            <a:r>
              <a:rPr lang="en-US"/>
              <a:t>1930-1940. </a:t>
            </a:r>
            <a:r>
              <a:rPr lang="en-US" err="1"/>
              <a:t>konstruisan</a:t>
            </a:r>
            <a:r>
              <a:rPr lang="en-US"/>
              <a:t> </a:t>
            </a:r>
            <a:r>
              <a:rPr lang="en-US" err="1"/>
              <a:t>veliki</a:t>
            </a:r>
            <a:r>
              <a:rPr lang="en-US"/>
              <a:t> </a:t>
            </a:r>
            <a:r>
              <a:rPr lang="en-US" err="1"/>
              <a:t>broj</a:t>
            </a:r>
            <a:r>
              <a:rPr lang="en-US"/>
              <a:t> </a:t>
            </a:r>
            <a:r>
              <a:rPr lang="en-US" err="1"/>
              <a:t>računara</a:t>
            </a:r>
            <a:r>
              <a:rPr lang="en-US"/>
              <a:t> </a:t>
            </a:r>
            <a:r>
              <a:rPr lang="en-US" err="1" smtClean="0"/>
              <a:t>zasnovan</a:t>
            </a:r>
            <a:r>
              <a:rPr lang="sr-Latn-RS" smtClean="0"/>
              <a:t> </a:t>
            </a:r>
            <a:r>
              <a:rPr lang="en-US" err="1" smtClean="0"/>
              <a:t>na</a:t>
            </a:r>
            <a:r>
              <a:rPr lang="en-US" smtClean="0"/>
              <a:t> </a:t>
            </a:r>
            <a:r>
              <a:rPr lang="en-US" err="1"/>
              <a:t>relejima</a:t>
            </a:r>
            <a:r>
              <a:rPr lang="en-US"/>
              <a:t>. (G. </a:t>
            </a:r>
            <a:r>
              <a:rPr lang="en-US" err="1"/>
              <a:t>Stibitz</a:t>
            </a:r>
            <a:r>
              <a:rPr lang="en-US"/>
              <a:t> </a:t>
            </a:r>
            <a:r>
              <a:rPr lang="en-US" err="1"/>
              <a:t>iz</a:t>
            </a:r>
            <a:r>
              <a:rPr lang="en-US"/>
              <a:t> Bell Lab. K. </a:t>
            </a:r>
            <a:r>
              <a:rPr lang="en-US" err="1"/>
              <a:t>Zuse</a:t>
            </a:r>
            <a:r>
              <a:rPr lang="en-US"/>
              <a:t> </a:t>
            </a:r>
            <a:r>
              <a:rPr lang="en-US" smtClean="0"/>
              <a:t>u</a:t>
            </a:r>
            <a:r>
              <a:rPr lang="sr-Latn-RS" smtClean="0"/>
              <a:t> </a:t>
            </a:r>
            <a:r>
              <a:rPr lang="en-US" err="1" smtClean="0"/>
              <a:t>Nemačkoj</a:t>
            </a:r>
            <a:r>
              <a:rPr lang="en-US" smtClean="0"/>
              <a:t> Z1,Z2,Z3</a:t>
            </a:r>
            <a:endParaRPr lang="en-GB"/>
          </a:p>
          <a:p>
            <a:pPr lvl="1"/>
            <a:r>
              <a:rPr lang="en-US" err="1" smtClean="0"/>
              <a:t>Nemački</a:t>
            </a:r>
            <a:r>
              <a:rPr lang="en-US" smtClean="0"/>
              <a:t> </a:t>
            </a:r>
            <a:r>
              <a:rPr lang="en-US"/>
              <a:t>student </a:t>
            </a:r>
            <a:r>
              <a:rPr lang="en-US" err="1"/>
              <a:t>tehnike</a:t>
            </a:r>
            <a:r>
              <a:rPr lang="en-US"/>
              <a:t> </a:t>
            </a:r>
            <a:r>
              <a:rPr lang="en-US" smtClean="0"/>
              <a:t>Konrad Cuze </a:t>
            </a:r>
            <a:r>
              <a:rPr lang="en-US" err="1"/>
              <a:t>koji</a:t>
            </a:r>
            <a:r>
              <a:rPr lang="en-US"/>
              <a:t> je </a:t>
            </a:r>
            <a:r>
              <a:rPr lang="en-US" err="1"/>
              <a:t>tokom</a:t>
            </a:r>
            <a:r>
              <a:rPr lang="en-US"/>
              <a:t> </a:t>
            </a:r>
            <a:r>
              <a:rPr lang="en-US" err="1"/>
              <a:t>tridesetih</a:t>
            </a:r>
            <a:r>
              <a:rPr lang="en-US"/>
              <a:t> </a:t>
            </a:r>
            <a:r>
              <a:rPr lang="en-US" err="1"/>
              <a:t>godina</a:t>
            </a:r>
            <a:r>
              <a:rPr lang="en-US"/>
              <a:t> </a:t>
            </a:r>
            <a:r>
              <a:rPr lang="en-US" err="1"/>
              <a:t>dvadesetog</a:t>
            </a:r>
            <a:r>
              <a:rPr lang="en-US"/>
              <a:t> </a:t>
            </a:r>
            <a:r>
              <a:rPr lang="en-US" err="1" smtClean="0"/>
              <a:t>veka</a:t>
            </a:r>
            <a:r>
              <a:rPr lang="sr-Latn-RS" smtClean="0"/>
              <a:t> </a:t>
            </a:r>
            <a:r>
              <a:rPr lang="en-US" err="1" smtClean="0"/>
              <a:t>napravio</a:t>
            </a:r>
            <a:r>
              <a:rPr lang="en-US" smtClean="0"/>
              <a:t> </a:t>
            </a:r>
            <a:r>
              <a:rPr lang="en-US" err="1"/>
              <a:t>niz</a:t>
            </a:r>
            <a:r>
              <a:rPr lang="en-US"/>
              <a:t> </a:t>
            </a:r>
            <a:r>
              <a:rPr lang="en-US" err="1"/>
              <a:t>automatskih</a:t>
            </a:r>
            <a:r>
              <a:rPr lang="en-US"/>
              <a:t> </a:t>
            </a:r>
            <a:r>
              <a:rPr lang="en-US" err="1"/>
              <a:t>računskih</a:t>
            </a:r>
            <a:r>
              <a:rPr lang="en-US"/>
              <a:t> </a:t>
            </a:r>
            <a:r>
              <a:rPr lang="en-US" err="1"/>
              <a:t>mašina</a:t>
            </a:r>
            <a:r>
              <a:rPr lang="en-US"/>
              <a:t>. </a:t>
            </a:r>
            <a:r>
              <a:rPr lang="en-US" err="1"/>
              <a:t>Godine</a:t>
            </a:r>
            <a:r>
              <a:rPr lang="en-US"/>
              <a:t> 1941. </a:t>
            </a:r>
            <a:r>
              <a:rPr lang="en-US" err="1"/>
              <a:t>razvio</a:t>
            </a:r>
            <a:r>
              <a:rPr lang="en-US"/>
              <a:t> je </a:t>
            </a:r>
            <a:r>
              <a:rPr lang="en-US" err="1"/>
              <a:t>uređaj</a:t>
            </a:r>
            <a:r>
              <a:rPr lang="en-US"/>
              <a:t> </a:t>
            </a:r>
            <a:r>
              <a:rPr lang="en-US" err="1" smtClean="0"/>
              <a:t>za</a:t>
            </a:r>
            <a:r>
              <a:rPr lang="sr-Latn-RS" smtClean="0"/>
              <a:t> </a:t>
            </a:r>
            <a:r>
              <a:rPr lang="en-US" err="1" smtClean="0"/>
              <a:t>računanje</a:t>
            </a:r>
            <a:r>
              <a:rPr lang="en-US" smtClean="0"/>
              <a:t> </a:t>
            </a:r>
            <a:r>
              <a:rPr lang="en-US"/>
              <a:t>Z3 </a:t>
            </a:r>
            <a:r>
              <a:rPr lang="en-US" err="1"/>
              <a:t>koji</a:t>
            </a:r>
            <a:r>
              <a:rPr lang="en-US"/>
              <a:t> je </a:t>
            </a:r>
            <a:r>
              <a:rPr lang="en-US" err="1"/>
              <a:t>imao</a:t>
            </a:r>
            <a:r>
              <a:rPr lang="en-US"/>
              <a:t> </a:t>
            </a:r>
            <a:r>
              <a:rPr lang="en-US" err="1"/>
              <a:t>izvesne</a:t>
            </a:r>
            <a:r>
              <a:rPr lang="en-US"/>
              <a:t> </a:t>
            </a:r>
            <a:r>
              <a:rPr lang="en-US" err="1"/>
              <a:t>mogućnosti</a:t>
            </a:r>
            <a:r>
              <a:rPr lang="en-US"/>
              <a:t> </a:t>
            </a:r>
            <a:r>
              <a:rPr lang="en-US" err="1"/>
              <a:t>programiranja</a:t>
            </a:r>
            <a:r>
              <a:rPr lang="en-US"/>
              <a:t>, </a:t>
            </a:r>
            <a:r>
              <a:rPr lang="en-US" err="1"/>
              <a:t>te</a:t>
            </a:r>
            <a:r>
              <a:rPr lang="en-US"/>
              <a:t> se </a:t>
            </a:r>
            <a:r>
              <a:rPr lang="en-US" err="1"/>
              <a:t>često</a:t>
            </a:r>
            <a:r>
              <a:rPr lang="en-US"/>
              <a:t> </a:t>
            </a:r>
            <a:r>
              <a:rPr lang="en-US" err="1"/>
              <a:t>smatra</a:t>
            </a:r>
            <a:r>
              <a:rPr lang="en-US"/>
              <a:t> </a:t>
            </a:r>
            <a:r>
              <a:rPr lang="en-US" smtClean="0"/>
              <a:t>i</a:t>
            </a:r>
            <a:r>
              <a:rPr lang="sr-Latn-RS" smtClean="0"/>
              <a:t> </a:t>
            </a:r>
            <a:r>
              <a:rPr lang="en-US" b="1" err="1" smtClean="0"/>
              <a:t>prvim</a:t>
            </a:r>
            <a:r>
              <a:rPr lang="en-US" b="1" smtClean="0"/>
              <a:t> </a:t>
            </a:r>
            <a:r>
              <a:rPr lang="en-US" b="1" err="1"/>
              <a:t>programabilnim</a:t>
            </a:r>
            <a:r>
              <a:rPr lang="en-US" b="1"/>
              <a:t> </a:t>
            </a:r>
            <a:r>
              <a:rPr lang="en-US" b="1" err="1"/>
              <a:t>računarom</a:t>
            </a:r>
            <a:r>
              <a:rPr lang="en-US"/>
              <a:t>. </a:t>
            </a:r>
            <a:r>
              <a:rPr lang="en-US" err="1"/>
              <a:t>Cuzeove</a:t>
            </a:r>
            <a:r>
              <a:rPr lang="en-US"/>
              <a:t> </a:t>
            </a:r>
            <a:r>
              <a:rPr lang="en-US" err="1"/>
              <a:t>mašine</a:t>
            </a:r>
            <a:r>
              <a:rPr lang="en-US"/>
              <a:t> </a:t>
            </a:r>
            <a:r>
              <a:rPr lang="en-US" err="1"/>
              <a:t>tokom</a:t>
            </a:r>
            <a:r>
              <a:rPr lang="en-US"/>
              <a:t> rata </a:t>
            </a:r>
            <a:r>
              <a:rPr lang="en-US" err="1"/>
              <a:t>naišle</a:t>
            </a:r>
            <a:r>
              <a:rPr lang="en-US"/>
              <a:t> </a:t>
            </a:r>
            <a:r>
              <a:rPr lang="en-US" err="1" smtClean="0"/>
              <a:t>su</a:t>
            </a:r>
            <a:r>
              <a:rPr lang="sr-Latn-RS" smtClean="0"/>
              <a:t> </a:t>
            </a:r>
            <a:r>
              <a:rPr lang="en-US" err="1" smtClean="0"/>
              <a:t>samo</a:t>
            </a:r>
            <a:r>
              <a:rPr lang="en-US" smtClean="0"/>
              <a:t> </a:t>
            </a:r>
            <a:r>
              <a:rPr lang="en-US" err="1"/>
              <a:t>na</a:t>
            </a:r>
            <a:r>
              <a:rPr lang="en-US"/>
              <a:t> </a:t>
            </a:r>
            <a:r>
              <a:rPr lang="en-US" err="1"/>
              <a:t>ograničene</a:t>
            </a:r>
            <a:r>
              <a:rPr lang="en-US"/>
              <a:t> </a:t>
            </a:r>
            <a:r>
              <a:rPr lang="en-US" err="1"/>
              <a:t>primene</a:t>
            </a:r>
            <a:r>
              <a:rPr lang="en-US"/>
              <a:t> (od </a:t>
            </a:r>
            <a:r>
              <a:rPr lang="en-US" err="1"/>
              <a:t>njegove</a:t>
            </a:r>
            <a:r>
              <a:rPr lang="en-US"/>
              <a:t> </a:t>
            </a:r>
            <a:r>
              <a:rPr lang="en-US" err="1"/>
              <a:t>firme</a:t>
            </a:r>
            <a:r>
              <a:rPr lang="en-US"/>
              <a:t> </a:t>
            </a:r>
            <a:r>
              <a:rPr lang="en-US" err="1"/>
              <a:t>nastao</a:t>
            </a:r>
            <a:r>
              <a:rPr lang="en-US"/>
              <a:t> </a:t>
            </a:r>
            <a:r>
              <a:rPr lang="en-US" err="1"/>
              <a:t>Simens</a:t>
            </a:r>
            <a:r>
              <a:rPr lang="en-US"/>
              <a:t>).</a:t>
            </a:r>
            <a:endParaRPr lang="en-GB"/>
          </a:p>
          <a:p>
            <a:r>
              <a:rPr lang="en-US"/>
              <a:t>1936. A. Turing - </a:t>
            </a:r>
            <a:r>
              <a:rPr lang="en-US" err="1"/>
              <a:t>Tjuringova</a:t>
            </a:r>
            <a:r>
              <a:rPr lang="en-US"/>
              <a:t> </a:t>
            </a:r>
            <a:r>
              <a:rPr lang="en-US" err="1"/>
              <a:t>mašina</a:t>
            </a:r>
            <a:endParaRPr lang="en-GB"/>
          </a:p>
          <a:p>
            <a:endParaRPr lang="en-GB"/>
          </a:p>
        </p:txBody>
      </p:sp>
      <p:sp>
        <p:nvSpPr>
          <p:cNvPr id="3" name="Title 2"/>
          <p:cNvSpPr>
            <a:spLocks noGrp="1"/>
          </p:cNvSpPr>
          <p:nvPr>
            <p:ph type="title"/>
          </p:nvPr>
        </p:nvSpPr>
        <p:spPr>
          <a:xfrm>
            <a:off x="457200" y="260648"/>
            <a:ext cx="8229600" cy="1008112"/>
          </a:xfrm>
        </p:spPr>
        <p:txBody>
          <a:bodyPr>
            <a:noAutofit/>
          </a:bodyPr>
          <a:lstStyle/>
          <a:p>
            <a:r>
              <a:rPr lang="en-US" sz="3200"/>
              <a:t>Elektromehanički period nakon</a:t>
            </a:r>
            <a:r>
              <a:rPr lang="sr-Latn-RS" sz="3200"/>
              <a:t> </a:t>
            </a:r>
            <a:r>
              <a:rPr lang="en-US" sz="3200"/>
              <a:t>Holeritovih mašina</a:t>
            </a:r>
            <a:endParaRPr lang="en-GB" sz="3200"/>
          </a:p>
        </p:txBody>
      </p:sp>
      <p:sp>
        <p:nvSpPr>
          <p:cNvPr id="4" name="Slide Number Placeholder 3"/>
          <p:cNvSpPr>
            <a:spLocks noGrp="1"/>
          </p:cNvSpPr>
          <p:nvPr>
            <p:ph type="sldNum" sz="quarter" idx="15"/>
          </p:nvPr>
        </p:nvSpPr>
        <p:spPr/>
        <p:txBody>
          <a:bodyPr/>
          <a:lstStyle/>
          <a:p>
            <a:fld id="{1CD94E10-B533-4BA7-96D6-A65736BDE2D2}" type="slidenum">
              <a:rPr lang="en-GB" smtClean="0"/>
              <a:pPr/>
              <a:t>20</a:t>
            </a:fld>
            <a:endParaRPr lang="en-GB"/>
          </a:p>
        </p:txBody>
      </p:sp>
    </p:spTree>
    <p:extLst>
      <p:ext uri="{BB962C8B-B14F-4D97-AF65-F5344CB8AC3E}">
        <p14:creationId xmlns="" xmlns:p14="http://schemas.microsoft.com/office/powerpoint/2010/main" val="2828927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975" y="260647"/>
            <a:ext cx="8839200" cy="6378083"/>
          </a:xfrm>
        </p:spPr>
        <p:txBody>
          <a:bodyPr>
            <a:normAutofit/>
          </a:bodyPr>
          <a:lstStyle/>
          <a:p>
            <a:r>
              <a:rPr lang="sr-Latn-RS"/>
              <a:t>Alan Turing (1912-1954)</a:t>
            </a:r>
          </a:p>
          <a:p>
            <a:r>
              <a:rPr lang="sr-Latn-RS" smtClean="0"/>
              <a:t> </a:t>
            </a:r>
            <a:r>
              <a:rPr lang="sr-Latn-RS"/>
              <a:t>engleski </a:t>
            </a:r>
            <a:r>
              <a:rPr lang="en-US" smtClean="0"/>
              <a:t> </a:t>
            </a:r>
            <a:r>
              <a:rPr lang="sr-Latn-RS" smtClean="0"/>
              <a:t>matematičar</a:t>
            </a:r>
            <a:r>
              <a:rPr lang="sr-Latn-RS"/>
              <a:t>, logičar i </a:t>
            </a:r>
            <a:r>
              <a:rPr lang="sr-Latn-RS" smtClean="0"/>
              <a:t>kriptograf</a:t>
            </a:r>
            <a:endParaRPr lang="sr-Latn-RS"/>
          </a:p>
          <a:p>
            <a:r>
              <a:rPr lang="sr-Latn-RS" smtClean="0"/>
              <a:t> </a:t>
            </a:r>
            <a:r>
              <a:rPr lang="sr-Latn-RS"/>
              <a:t>s pravom </a:t>
            </a:r>
            <a:r>
              <a:rPr lang="en-US" smtClean="0"/>
              <a:t>se </a:t>
            </a:r>
            <a:r>
              <a:rPr lang="sr-Latn-RS" smtClean="0"/>
              <a:t>smatra </a:t>
            </a:r>
            <a:r>
              <a:rPr lang="sr-Latn-RS"/>
              <a:t>ocem </a:t>
            </a:r>
            <a:r>
              <a:rPr lang="sr-Latn-RS" smtClean="0"/>
              <a:t>modernog računarstva </a:t>
            </a:r>
            <a:endParaRPr lang="sr-Latn-RS"/>
          </a:p>
          <a:p>
            <a:r>
              <a:rPr lang="sr-Latn-RS" smtClean="0"/>
              <a:t>1936</a:t>
            </a:r>
            <a:r>
              <a:rPr lang="sr-Latn-RS"/>
              <a:t>. godine definisao apstraktnu </a:t>
            </a:r>
            <a:r>
              <a:rPr lang="en-US" smtClean="0"/>
              <a:t> </a:t>
            </a:r>
            <a:r>
              <a:rPr lang="sr-Latn-RS" smtClean="0"/>
              <a:t>mašinu </a:t>
            </a:r>
            <a:r>
              <a:rPr lang="sr-Latn-RS"/>
              <a:t>koja se po njemu zove </a:t>
            </a:r>
            <a:r>
              <a:rPr lang="sr-Latn-RS" smtClean="0"/>
              <a:t>Tjuringova mašina </a:t>
            </a:r>
            <a:endParaRPr lang="en-US" smtClean="0"/>
          </a:p>
          <a:p>
            <a:r>
              <a:rPr lang="sr-Latn-RS" smtClean="0"/>
              <a:t>matematički </a:t>
            </a:r>
            <a:r>
              <a:rPr lang="sr-Latn-RS"/>
              <a:t>preciznu definiciju </a:t>
            </a:r>
            <a:r>
              <a:rPr lang="sr-Latn-RS" smtClean="0"/>
              <a:t>algoritma ili "</a:t>
            </a:r>
            <a:r>
              <a:rPr lang="sr-Latn-RS"/>
              <a:t>mehaničke </a:t>
            </a:r>
            <a:r>
              <a:rPr lang="sr-Latn-RS" smtClean="0"/>
              <a:t>procedure</a:t>
            </a:r>
            <a:r>
              <a:rPr lang="sr-Latn-RS"/>
              <a:t>". Ona je praktično opis </a:t>
            </a:r>
            <a:r>
              <a:rPr lang="sr-Latn-RS" smtClean="0"/>
              <a:t>mašine </a:t>
            </a:r>
            <a:r>
              <a:rPr lang="sr-Latn-RS"/>
              <a:t>koja će tek biti </a:t>
            </a:r>
            <a:r>
              <a:rPr lang="sr-Latn-RS" smtClean="0"/>
              <a:t>konstruisana</a:t>
            </a:r>
            <a:r>
              <a:rPr lang="sr-Latn-RS"/>
              <a:t>. </a:t>
            </a:r>
            <a:endParaRPr lang="en-US" smtClean="0"/>
          </a:p>
          <a:p>
            <a:r>
              <a:rPr lang="sr-Latn-RS" smtClean="0"/>
              <a:t> </a:t>
            </a:r>
            <a:r>
              <a:rPr lang="sr-Latn-RS"/>
              <a:t>cilj je bio da </a:t>
            </a:r>
            <a:r>
              <a:rPr lang="sr-Latn-RS" smtClean="0"/>
              <a:t>opiše </a:t>
            </a:r>
            <a:r>
              <a:rPr lang="sr-Latn-RS"/>
              <a:t>probleme koji mogu logički </a:t>
            </a:r>
            <a:r>
              <a:rPr lang="sr-Latn-RS" smtClean="0"/>
              <a:t>da </a:t>
            </a:r>
            <a:r>
              <a:rPr lang="sr-Latn-RS"/>
              <a:t>se </a:t>
            </a:r>
            <a:r>
              <a:rPr lang="sr-Latn-RS" smtClean="0"/>
              <a:t>reše</a:t>
            </a:r>
            <a:endParaRPr lang="sr-Latn-RS"/>
          </a:p>
          <a:p>
            <a:r>
              <a:rPr lang="en-US"/>
              <a:t>u</a:t>
            </a:r>
            <a:r>
              <a:rPr lang="sr-Latn-RS" smtClean="0"/>
              <a:t> </a:t>
            </a:r>
            <a:r>
              <a:rPr lang="sr-Latn-RS"/>
              <a:t>toku Drugog svetskog rata </a:t>
            </a:r>
            <a:r>
              <a:rPr lang="sr-Latn-RS" smtClean="0"/>
              <a:t>Tjuring </a:t>
            </a:r>
            <a:r>
              <a:rPr lang="sr-Latn-RS"/>
              <a:t>je radio u Blečli parku </a:t>
            </a:r>
            <a:r>
              <a:rPr lang="sr-Latn-RS" smtClean="0"/>
              <a:t>(</a:t>
            </a:r>
            <a:r>
              <a:rPr lang="sr-Latn-RS"/>
              <a:t>Bletchley Park), tajnom mestu na </a:t>
            </a:r>
            <a:r>
              <a:rPr lang="sr-Latn-RS" smtClean="0"/>
              <a:t>kome </a:t>
            </a:r>
            <a:r>
              <a:rPr lang="sr-Latn-RS"/>
              <a:t>se radilo na razbijanju </a:t>
            </a:r>
            <a:r>
              <a:rPr lang="sr-Latn-RS" smtClean="0"/>
              <a:t>nemačkih šifara</a:t>
            </a:r>
            <a:r>
              <a:rPr lang="en-US" smtClean="0"/>
              <a:t>, gde je </a:t>
            </a:r>
            <a:r>
              <a:rPr lang="sr-Latn-RS" smtClean="0"/>
              <a:t>dao veliki </a:t>
            </a:r>
            <a:r>
              <a:rPr lang="sr-Latn-RS"/>
              <a:t>doprinos razbijanju šifara za </a:t>
            </a:r>
            <a:r>
              <a:rPr lang="sr-Latn-RS" smtClean="0"/>
              <a:t>mašine </a:t>
            </a:r>
            <a:r>
              <a:rPr lang="sr-Latn-RS"/>
              <a:t>Enigma i </a:t>
            </a:r>
            <a:r>
              <a:rPr lang="sr-Latn-RS" smtClean="0"/>
              <a:t>Lorenz.</a:t>
            </a:r>
            <a:endParaRPr lang="sr-Latn-RS"/>
          </a:p>
          <a:p>
            <a:r>
              <a:rPr lang="sr-Latn-RS" smtClean="0"/>
              <a:t>njegova </a:t>
            </a:r>
            <a:r>
              <a:rPr lang="sr-Latn-RS"/>
              <a:t>smrt je i danas </a:t>
            </a:r>
            <a:r>
              <a:rPr lang="sr-Latn-RS" smtClean="0"/>
              <a:t>enigma</a:t>
            </a:r>
            <a:endParaRPr lang="sr-Latn-RS"/>
          </a:p>
        </p:txBody>
      </p:sp>
      <p:sp>
        <p:nvSpPr>
          <p:cNvPr id="3" name="Slide Number Placeholder 2"/>
          <p:cNvSpPr>
            <a:spLocks noGrp="1"/>
          </p:cNvSpPr>
          <p:nvPr>
            <p:ph type="sldNum" sz="quarter" idx="15"/>
          </p:nvPr>
        </p:nvSpPr>
        <p:spPr/>
        <p:txBody>
          <a:bodyPr/>
          <a:lstStyle/>
          <a:p>
            <a:fld id="{1CD94E10-B533-4BA7-96D6-A65736BDE2D2}" type="slidenum">
              <a:rPr lang="en-GB" smtClean="0"/>
              <a:pPr/>
              <a:t>21</a:t>
            </a:fld>
            <a:endParaRPr lang="en-GB"/>
          </a:p>
        </p:txBody>
      </p:sp>
    </p:spTree>
    <p:extLst>
      <p:ext uri="{BB962C8B-B14F-4D97-AF65-F5344CB8AC3E}">
        <p14:creationId xmlns="" xmlns:p14="http://schemas.microsoft.com/office/powerpoint/2010/main" val="3817134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smtClean="0"/>
              <a:t>John Atanasoff</a:t>
            </a:r>
            <a:r>
              <a:rPr lang="sr-Latn-RS" b="1" smtClean="0"/>
              <a:t> 1903-1995</a:t>
            </a:r>
            <a:endParaRPr lang="sr-Latn-RS" smtClean="0"/>
          </a:p>
          <a:p>
            <a:r>
              <a:rPr lang="en-US"/>
              <a:t>1939.</a:t>
            </a:r>
            <a:r>
              <a:rPr lang="sr-Latn-RS" smtClean="0"/>
              <a:t> </a:t>
            </a:r>
            <a:r>
              <a:rPr lang="en-US"/>
              <a:t>- 16-bitni sabirač sa vakumskim cevima</a:t>
            </a:r>
            <a:endParaRPr lang="en-GB"/>
          </a:p>
          <a:p>
            <a:r>
              <a:rPr lang="en-US"/>
              <a:t>1941. </a:t>
            </a:r>
            <a:r>
              <a:rPr lang="en-US" err="1"/>
              <a:t>Atanasov</a:t>
            </a:r>
            <a:r>
              <a:rPr lang="en-US"/>
              <a:t> i </a:t>
            </a:r>
            <a:r>
              <a:rPr lang="en-US" err="1"/>
              <a:t>Beri</a:t>
            </a:r>
            <a:r>
              <a:rPr lang="en-US"/>
              <a:t> </a:t>
            </a:r>
            <a:r>
              <a:rPr lang="en-US" err="1"/>
              <a:t>konstruisali</a:t>
            </a:r>
            <a:r>
              <a:rPr lang="en-US"/>
              <a:t> </a:t>
            </a:r>
            <a:r>
              <a:rPr lang="en-US" err="1"/>
              <a:t>kalkulator</a:t>
            </a:r>
            <a:r>
              <a:rPr lang="en-US"/>
              <a:t> ABC i </a:t>
            </a:r>
            <a:r>
              <a:rPr lang="en-US" err="1"/>
              <a:t>razvili</a:t>
            </a:r>
            <a:r>
              <a:rPr lang="en-US"/>
              <a:t> </a:t>
            </a:r>
            <a:r>
              <a:rPr lang="en-US" err="1" smtClean="0"/>
              <a:t>osnovne</a:t>
            </a:r>
            <a:r>
              <a:rPr lang="sr-Latn-RS" smtClean="0"/>
              <a:t> </a:t>
            </a:r>
            <a:r>
              <a:rPr lang="en-US" err="1" smtClean="0"/>
              <a:t>koncepte</a:t>
            </a:r>
            <a:r>
              <a:rPr lang="en-US" smtClean="0"/>
              <a:t> </a:t>
            </a:r>
            <a:r>
              <a:rPr lang="en-US" err="1"/>
              <a:t>koji</a:t>
            </a:r>
            <a:r>
              <a:rPr lang="en-US"/>
              <a:t> </a:t>
            </a:r>
            <a:r>
              <a:rPr lang="en-US" err="1"/>
              <a:t>će</a:t>
            </a:r>
            <a:r>
              <a:rPr lang="en-US"/>
              <a:t> se </a:t>
            </a:r>
            <a:r>
              <a:rPr lang="en-US" err="1"/>
              <a:t>pojaviti</a:t>
            </a:r>
            <a:r>
              <a:rPr lang="en-US"/>
              <a:t> </a:t>
            </a:r>
            <a:r>
              <a:rPr lang="en-US" err="1"/>
              <a:t>kasnije</a:t>
            </a:r>
            <a:r>
              <a:rPr lang="en-US"/>
              <a:t> u "</a:t>
            </a:r>
            <a:r>
              <a:rPr lang="en-US" err="1"/>
              <a:t>modernim</a:t>
            </a:r>
            <a:r>
              <a:rPr lang="en-US"/>
              <a:t> </a:t>
            </a:r>
            <a:r>
              <a:rPr lang="en-US" err="1"/>
              <a:t>računarima</a:t>
            </a:r>
            <a:r>
              <a:rPr lang="en-US"/>
              <a:t>" </a:t>
            </a:r>
            <a:r>
              <a:rPr lang="sr-Latn-RS" smtClean="0"/>
              <a:t>- </a:t>
            </a:r>
            <a:r>
              <a:rPr lang="en-US" smtClean="0"/>
              <a:t>elektronsku </a:t>
            </a:r>
            <a:r>
              <a:rPr lang="en-US" err="1"/>
              <a:t>aritmetičku</a:t>
            </a:r>
            <a:r>
              <a:rPr lang="en-US"/>
              <a:t> </a:t>
            </a:r>
            <a:r>
              <a:rPr lang="en-US" err="1"/>
              <a:t>jedinicu</a:t>
            </a:r>
            <a:r>
              <a:rPr lang="en-US"/>
              <a:t> i </a:t>
            </a:r>
            <a:r>
              <a:rPr lang="en-US" err="1"/>
              <a:t>regenerativnu</a:t>
            </a:r>
            <a:r>
              <a:rPr lang="en-US"/>
              <a:t>, </a:t>
            </a:r>
            <a:r>
              <a:rPr lang="en-US" err="1"/>
              <a:t>cikličnu</a:t>
            </a:r>
            <a:r>
              <a:rPr lang="en-US"/>
              <a:t> </a:t>
            </a:r>
            <a:r>
              <a:rPr lang="en-US" err="1"/>
              <a:t>memoriju</a:t>
            </a:r>
            <a:r>
              <a:rPr lang="en-US" smtClean="0"/>
              <a:t>.</a:t>
            </a:r>
            <a:endParaRPr lang="sr-Latn-RS" smtClean="0"/>
          </a:p>
          <a:p>
            <a:r>
              <a:rPr lang="sr-Latn-RS"/>
              <a:t> </a:t>
            </a:r>
            <a:r>
              <a:rPr lang="sr-Latn-RS" smtClean="0"/>
              <a:t>ključna ideja je bila korišćenje binarnog sistema i Bulove algebre kojom je postigao da se istovremeno rešava 29 lineranih jednačina </a:t>
            </a:r>
            <a:endParaRPr lang="en-GB"/>
          </a:p>
        </p:txBody>
      </p:sp>
      <p:sp>
        <p:nvSpPr>
          <p:cNvPr id="3" name="Title 2"/>
          <p:cNvSpPr>
            <a:spLocks noGrp="1"/>
          </p:cNvSpPr>
          <p:nvPr>
            <p:ph type="title"/>
          </p:nvPr>
        </p:nvSpPr>
        <p:spPr/>
        <p:txBody>
          <a:bodyPr>
            <a:normAutofit/>
          </a:bodyPr>
          <a:lstStyle/>
          <a:p>
            <a:r>
              <a:rPr lang="en-US">
                <a:effectLst/>
              </a:rPr>
              <a:t>Period </a:t>
            </a:r>
            <a:r>
              <a:rPr lang="en-US" err="1">
                <a:effectLst/>
              </a:rPr>
              <a:t>elektronskih</a:t>
            </a:r>
            <a:r>
              <a:rPr lang="en-US">
                <a:effectLst/>
              </a:rPr>
              <a:t> </a:t>
            </a:r>
            <a:r>
              <a:rPr lang="en-US" err="1" smtClean="0">
                <a:effectLst/>
              </a:rPr>
              <a:t>računara</a:t>
            </a:r>
            <a:endParaRPr lang="en-GB"/>
          </a:p>
        </p:txBody>
      </p:sp>
      <p:sp>
        <p:nvSpPr>
          <p:cNvPr id="4" name="Slide Number Placeholder 3"/>
          <p:cNvSpPr>
            <a:spLocks noGrp="1"/>
          </p:cNvSpPr>
          <p:nvPr>
            <p:ph type="sldNum" sz="quarter" idx="15"/>
          </p:nvPr>
        </p:nvSpPr>
        <p:spPr/>
        <p:txBody>
          <a:bodyPr/>
          <a:lstStyle/>
          <a:p>
            <a:fld id="{1CD94E10-B533-4BA7-96D6-A65736BDE2D2}" type="slidenum">
              <a:rPr lang="en-GB" smtClean="0"/>
              <a:pPr/>
              <a:t>22</a:t>
            </a:fld>
            <a:endParaRPr lang="en-GB"/>
          </a:p>
        </p:txBody>
      </p:sp>
    </p:spTree>
    <p:extLst>
      <p:ext uri="{BB962C8B-B14F-4D97-AF65-F5344CB8AC3E}">
        <p14:creationId xmlns="" xmlns:p14="http://schemas.microsoft.com/office/powerpoint/2010/main" val="2014916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39"/>
            <a:ext cx="8229600" cy="6450091"/>
          </a:xfrm>
        </p:spPr>
        <p:txBody>
          <a:bodyPr>
            <a:normAutofit fontScale="92500" lnSpcReduction="10000"/>
          </a:bodyPr>
          <a:lstStyle/>
          <a:p>
            <a:endParaRPr lang="en-GB"/>
          </a:p>
          <a:p>
            <a:r>
              <a:rPr lang="sr-Latn-RS" smtClean="0"/>
              <a:t>1943.-</a:t>
            </a:r>
            <a:r>
              <a:rPr lang="en-US" smtClean="0"/>
              <a:t>1946</a:t>
            </a:r>
            <a:r>
              <a:rPr lang="en-US"/>
              <a:t>. J.P. Eckert i J.W. Mauchly konstruisali su ENIAC (Electronic</a:t>
            </a:r>
            <a:r>
              <a:rPr lang="sr-Latn-RS"/>
              <a:t> </a:t>
            </a:r>
            <a:r>
              <a:rPr lang="en-US"/>
              <a:t>Numerical Integrater And Computer</a:t>
            </a:r>
            <a:r>
              <a:rPr lang="en-US" smtClean="0"/>
              <a:t>)</a:t>
            </a:r>
            <a:endParaRPr lang="en-GB"/>
          </a:p>
          <a:p>
            <a:r>
              <a:rPr lang="en-US"/>
              <a:t>1945. John von Neumann - Teorijski koncept </a:t>
            </a:r>
            <a:r>
              <a:rPr lang="en-US" smtClean="0"/>
              <a:t>elektronskih računara</a:t>
            </a:r>
            <a:r>
              <a:rPr lang="sr-Latn-RS" smtClean="0"/>
              <a:t> - </a:t>
            </a:r>
            <a:r>
              <a:rPr lang="en-US"/>
              <a:t>Fon Nojmanovi </a:t>
            </a:r>
            <a:r>
              <a:rPr lang="en-US" smtClean="0"/>
              <a:t>računari</a:t>
            </a:r>
          </a:p>
          <a:p>
            <a:r>
              <a:rPr lang="en-US" smtClean="0"/>
              <a:t>j</a:t>
            </a:r>
            <a:r>
              <a:rPr lang="sr-Latn-RS" smtClean="0"/>
              <a:t>edan </a:t>
            </a:r>
            <a:r>
              <a:rPr lang="sr-Latn-RS"/>
              <a:t>od učesnika ENIAC programa Džon Fon Nojman </a:t>
            </a:r>
            <a:r>
              <a:rPr lang="en-US" smtClean="0"/>
              <a:t>(</a:t>
            </a:r>
            <a:r>
              <a:rPr lang="hu-HU" i="1"/>
              <a:t>Neumann János </a:t>
            </a:r>
            <a:r>
              <a:rPr lang="hu-HU" i="1" smtClean="0"/>
              <a:t>Lajos</a:t>
            </a:r>
            <a:r>
              <a:rPr lang="en-US" i="1" smtClean="0"/>
              <a:t>) </a:t>
            </a:r>
            <a:r>
              <a:rPr lang="sr-Latn-RS" smtClean="0"/>
              <a:t>shvatio je </a:t>
            </a:r>
            <a:r>
              <a:rPr lang="sr-Latn-RS"/>
              <a:t>da je umesto decimalne aritmetike bolje koristiti binarnu. </a:t>
            </a:r>
            <a:r>
              <a:rPr lang="sr-Latn-RS" smtClean="0"/>
              <a:t>1945.</a:t>
            </a:r>
            <a:r>
              <a:rPr lang="en-US" smtClean="0"/>
              <a:t> je </a:t>
            </a:r>
            <a:r>
              <a:rPr lang="sr-Latn-RS" smtClean="0"/>
              <a:t>opisao </a:t>
            </a:r>
            <a:r>
              <a:rPr lang="sr-Latn-RS"/>
              <a:t>arhitekturu računara koja se i danas koristi u najvećem broju savremenih računara, koncipirana na unutrašnjem programu. Program se pri izvršavanju čuva kao i podaci za obradu. </a:t>
            </a:r>
          </a:p>
          <a:p>
            <a:r>
              <a:rPr lang="sr-Latn-RS"/>
              <a:t>Fon Nojmanova mašina imala je 5 delova: memoriju, aritmetičko logičku jedinicu (ALU), upravljačku jedinicu (upravlja programom) i ulaznu i izlaznu jedinicu. U okviru ALU postojao je akumulator, pa tipična instrukcija sabira memoriju sa sadržajem akumulatora ili sadržaj akumulatora upisuje u memoriju.</a:t>
            </a:r>
            <a:endParaRPr lang="sr-Latn-RS" smtClean="0"/>
          </a:p>
        </p:txBody>
      </p:sp>
      <p:sp>
        <p:nvSpPr>
          <p:cNvPr id="3" name="Slide Number Placeholder 2"/>
          <p:cNvSpPr>
            <a:spLocks noGrp="1"/>
          </p:cNvSpPr>
          <p:nvPr>
            <p:ph type="sldNum" sz="quarter" idx="15"/>
          </p:nvPr>
        </p:nvSpPr>
        <p:spPr/>
        <p:txBody>
          <a:bodyPr/>
          <a:lstStyle/>
          <a:p>
            <a:fld id="{1CD94E10-B533-4BA7-96D6-A65736BDE2D2}" type="slidenum">
              <a:rPr lang="en-GB" smtClean="0"/>
              <a:pPr/>
              <a:t>23</a:t>
            </a:fld>
            <a:endParaRPr lang="en-GB"/>
          </a:p>
        </p:txBody>
      </p:sp>
    </p:spTree>
    <p:extLst>
      <p:ext uri="{BB962C8B-B14F-4D97-AF65-F5344CB8AC3E}">
        <p14:creationId xmlns="" xmlns:p14="http://schemas.microsoft.com/office/powerpoint/2010/main" val="325979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7"/>
            <a:ext cx="8229600" cy="6378083"/>
          </a:xfrm>
        </p:spPr>
        <p:txBody>
          <a:bodyPr>
            <a:normAutofit fontScale="92500"/>
          </a:bodyPr>
          <a:lstStyle/>
          <a:p>
            <a:r>
              <a:rPr lang="en-US"/>
              <a:t> 1948. Bell Teleph. Corp. - prvi tranzistor</a:t>
            </a:r>
            <a:endParaRPr lang="en-GB"/>
          </a:p>
          <a:p>
            <a:r>
              <a:rPr lang="en-US"/>
              <a:t>1950. UNIVAC I - prvi komercijalni elektronski računar</a:t>
            </a:r>
            <a:endParaRPr lang="en-GB"/>
          </a:p>
          <a:p>
            <a:r>
              <a:rPr lang="en-US"/>
              <a:t>1952. IBM 701 - Računar sa magnetnim trakama</a:t>
            </a:r>
            <a:endParaRPr lang="en-GB"/>
          </a:p>
          <a:p>
            <a:r>
              <a:rPr lang="en-GB"/>
              <a:t> </a:t>
            </a:r>
            <a:r>
              <a:rPr lang="en-US"/>
              <a:t>1953. - prvi printer koji je išao uz računar ( bilo je</a:t>
            </a:r>
            <a:r>
              <a:rPr lang="sr-Latn-RS"/>
              <a:t>  </a:t>
            </a:r>
            <a:r>
              <a:rPr lang="en-US"/>
              <a:t>potrebno skoro pedeset godina da bi inženjeri i dizajneri učinili ove</a:t>
            </a:r>
            <a:r>
              <a:rPr lang="sr-Latn-RS"/>
              <a:t> </a:t>
            </a:r>
            <a:r>
              <a:rPr lang="en-US"/>
              <a:t>uređaje pristupačnim; razvijen je </a:t>
            </a:r>
            <a:r>
              <a:rPr lang="sr-Latn-RS"/>
              <a:t> </a:t>
            </a:r>
            <a:r>
              <a:rPr lang="en-US"/>
              <a:t>u kompaniji Remington ‑Rand, za potrebe UNIVAC kompjuter</a:t>
            </a:r>
            <a:r>
              <a:rPr lang="en-US" smtClean="0"/>
              <a:t>)</a:t>
            </a:r>
          </a:p>
          <a:p>
            <a:r>
              <a:rPr lang="en-US" smtClean="0"/>
              <a:t>1957</a:t>
            </a:r>
            <a:r>
              <a:rPr lang="en-US"/>
              <a:t>. prvi matrični štampač tržištu predstavio IBM</a:t>
            </a:r>
            <a:endParaRPr lang="en-GB"/>
          </a:p>
          <a:p>
            <a:r>
              <a:rPr lang="en-US"/>
              <a:t>1954. Programski jezik FORTRAN (za IBM 650)</a:t>
            </a:r>
            <a:endParaRPr lang="en-GB"/>
          </a:p>
          <a:p>
            <a:r>
              <a:rPr lang="en-US"/>
              <a:t>1955. Bell Corp. TRADIC - računar zasnovan na tranzistorima</a:t>
            </a:r>
            <a:endParaRPr lang="en-GB"/>
          </a:p>
          <a:p>
            <a:r>
              <a:rPr lang="en-US"/>
              <a:t>1958/59 - Texas Instriments - Integrisana verzija tranzistora</a:t>
            </a:r>
            <a:endParaRPr lang="en-GB"/>
          </a:p>
          <a:p>
            <a:r>
              <a:rPr lang="en-US"/>
              <a:t>1959-1960. Programski jezik COBOL</a:t>
            </a:r>
            <a:endParaRPr lang="en-GB"/>
          </a:p>
          <a:p>
            <a:r>
              <a:rPr lang="en-US"/>
              <a:t>1969. uveden programerski smer u Matematičkoj gimnaziji</a:t>
            </a:r>
            <a:endParaRPr lang="en-GB"/>
          </a:p>
        </p:txBody>
      </p:sp>
      <p:sp>
        <p:nvSpPr>
          <p:cNvPr id="3" name="Slide Number Placeholder 2"/>
          <p:cNvSpPr>
            <a:spLocks noGrp="1"/>
          </p:cNvSpPr>
          <p:nvPr>
            <p:ph type="sldNum" sz="quarter" idx="15"/>
          </p:nvPr>
        </p:nvSpPr>
        <p:spPr/>
        <p:txBody>
          <a:bodyPr/>
          <a:lstStyle/>
          <a:p>
            <a:fld id="{1CD94E10-B533-4BA7-96D6-A65736BDE2D2}" type="slidenum">
              <a:rPr lang="en-GB" smtClean="0"/>
              <a:pPr/>
              <a:t>24</a:t>
            </a:fld>
            <a:endParaRPr lang="en-GB"/>
          </a:p>
        </p:txBody>
      </p:sp>
    </p:spTree>
    <p:extLst>
      <p:ext uri="{BB962C8B-B14F-4D97-AF65-F5344CB8AC3E}">
        <p14:creationId xmlns="" xmlns:p14="http://schemas.microsoft.com/office/powerpoint/2010/main" val="1281356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6552728"/>
          </a:xfrm>
        </p:spPr>
        <p:txBody>
          <a:bodyPr>
            <a:normAutofit fontScale="85000" lnSpcReduction="20000"/>
          </a:bodyPr>
          <a:lstStyle/>
          <a:p>
            <a:r>
              <a:rPr lang="sr-Latn-RS" smtClean="0"/>
              <a:t> ENIAC - prvi elektronski računar opšte namene, iako mu je osnovna </a:t>
            </a:r>
            <a:r>
              <a:rPr lang="sr-Latn-RS"/>
              <a:t>svrha bila </a:t>
            </a:r>
            <a:r>
              <a:rPr lang="sr-Latn-RS" smtClean="0"/>
              <a:t>računanje </a:t>
            </a:r>
            <a:r>
              <a:rPr lang="sr-Latn-RS"/>
              <a:t>trajektorije </a:t>
            </a:r>
            <a:r>
              <a:rPr lang="sr-Latn-RS" smtClean="0"/>
              <a:t>projektila</a:t>
            </a:r>
          </a:p>
          <a:p>
            <a:r>
              <a:rPr lang="sr-Latn-RS"/>
              <a:t> </a:t>
            </a:r>
            <a:r>
              <a:rPr lang="sr-Latn-RS" smtClean="0"/>
              <a:t>1000 puta brži od elektomehaničkih uređaja.</a:t>
            </a:r>
            <a:endParaRPr lang="sr-Latn-RS"/>
          </a:p>
          <a:p>
            <a:r>
              <a:rPr lang="sr-Latn-RS"/>
              <a:t>b</a:t>
            </a:r>
            <a:r>
              <a:rPr lang="sr-Latn-RS" smtClean="0"/>
              <a:t>ilo </a:t>
            </a:r>
            <a:r>
              <a:rPr lang="sr-Latn-RS"/>
              <a:t>je moguće da se mašina preprogramira i za </a:t>
            </a:r>
            <a:r>
              <a:rPr lang="sr-Latn-RS" smtClean="0"/>
              <a:t>druge </a:t>
            </a:r>
            <a:r>
              <a:rPr lang="sr-Latn-RS"/>
              <a:t>zadatke, ali to je zahtevalo intervencije na </a:t>
            </a:r>
            <a:r>
              <a:rPr lang="sr-Latn-RS" smtClean="0"/>
              <a:t>preklopnicima </a:t>
            </a:r>
            <a:r>
              <a:rPr lang="sr-Latn-RS"/>
              <a:t>i kablovima koje su </a:t>
            </a:r>
            <a:r>
              <a:rPr lang="sr-Latn-RS" smtClean="0"/>
              <a:t>mogle </a:t>
            </a:r>
            <a:r>
              <a:rPr lang="sr-Latn-RS"/>
              <a:t>da traju i </a:t>
            </a:r>
            <a:r>
              <a:rPr lang="sr-Latn-RS" smtClean="0"/>
              <a:t>nedeljama</a:t>
            </a:r>
            <a:r>
              <a:rPr lang="sr-Latn-RS"/>
              <a:t>. </a:t>
            </a:r>
            <a:endParaRPr lang="sr-Latn-RS" smtClean="0"/>
          </a:p>
          <a:p>
            <a:r>
              <a:rPr lang="sr-Latn-RS" smtClean="0"/>
              <a:t>za </a:t>
            </a:r>
            <a:r>
              <a:rPr lang="sr-Latn-RS"/>
              <a:t>ulaz i izlaz su se koristile bušene kartice</a:t>
            </a:r>
          </a:p>
          <a:p>
            <a:r>
              <a:rPr lang="sr-Latn-RS"/>
              <a:t>b</a:t>
            </a:r>
            <a:r>
              <a:rPr lang="sr-Latn-RS" smtClean="0"/>
              <a:t>io </a:t>
            </a:r>
            <a:r>
              <a:rPr lang="sr-Latn-RS"/>
              <a:t>je težak 30T i zauzimao je veličinu odbojkaškog igrališta, 167 metara kvadratnih</a:t>
            </a:r>
          </a:p>
          <a:p>
            <a:r>
              <a:rPr lang="sr-Latn-RS"/>
              <a:t>18000 elektronskih cevi </a:t>
            </a:r>
          </a:p>
          <a:p>
            <a:r>
              <a:rPr lang="sr-Latn-RS"/>
              <a:t>10000 kondezatora</a:t>
            </a:r>
          </a:p>
          <a:p>
            <a:r>
              <a:rPr lang="sr-Latn-RS"/>
              <a:t>70000 otpornika </a:t>
            </a:r>
          </a:p>
          <a:p>
            <a:r>
              <a:rPr lang="sr-Latn-RS"/>
              <a:t>1500 releja</a:t>
            </a:r>
          </a:p>
          <a:p>
            <a:r>
              <a:rPr lang="sr-Latn-RS"/>
              <a:t>težak oko 30 tona </a:t>
            </a:r>
          </a:p>
          <a:p>
            <a:r>
              <a:rPr lang="sr-Latn-RS" smtClean="0"/>
              <a:t>10 </a:t>
            </a:r>
            <a:r>
              <a:rPr lang="sr-Latn-RS" sz="1900" smtClean="0"/>
              <a:t>x </a:t>
            </a:r>
            <a:r>
              <a:rPr lang="sr-Latn-RS" smtClean="0"/>
              <a:t>15 m</a:t>
            </a:r>
            <a:r>
              <a:rPr lang="sr-Latn-RS" baseline="30000" smtClean="0"/>
              <a:t>2</a:t>
            </a:r>
            <a:endParaRPr lang="sr-Latn-RS" baseline="30000"/>
          </a:p>
          <a:p>
            <a:r>
              <a:rPr lang="sr-Latn-RS"/>
              <a:t>150KW energije </a:t>
            </a:r>
          </a:p>
          <a:p>
            <a:r>
              <a:rPr lang="sr-Latn-RS"/>
              <a:t>0.0002 sec - sabiranje </a:t>
            </a:r>
          </a:p>
          <a:p>
            <a:r>
              <a:rPr lang="sr-Latn-RS"/>
              <a:t>0.0028sec - množenje </a:t>
            </a:r>
            <a:endParaRPr lang="en-US" smtClean="0"/>
          </a:p>
          <a:p>
            <a:r>
              <a:rPr lang="en-US"/>
              <a:t> </a:t>
            </a:r>
            <a:r>
              <a:rPr lang="pl-PL"/>
              <a:t>bio u upotrebi sve do 1955.</a:t>
            </a:r>
            <a:endParaRPr lang="sr-Latn-RS"/>
          </a:p>
          <a:p>
            <a:endParaRPr lang="sr-Latn-RS"/>
          </a:p>
          <a:p>
            <a:endParaRPr lang="sr-Latn-RS"/>
          </a:p>
        </p:txBody>
      </p:sp>
      <p:sp>
        <p:nvSpPr>
          <p:cNvPr id="3" name="Slide Number Placeholder 2"/>
          <p:cNvSpPr>
            <a:spLocks noGrp="1"/>
          </p:cNvSpPr>
          <p:nvPr>
            <p:ph type="sldNum" sz="quarter" idx="15"/>
          </p:nvPr>
        </p:nvSpPr>
        <p:spPr/>
        <p:txBody>
          <a:bodyPr/>
          <a:lstStyle/>
          <a:p>
            <a:fld id="{1CD94E10-B533-4BA7-96D6-A65736BDE2D2}" type="slidenum">
              <a:rPr lang="en-GB" smtClean="0"/>
              <a:pPr/>
              <a:t>25</a:t>
            </a:fld>
            <a:endParaRPr lang="en-GB"/>
          </a:p>
        </p:txBody>
      </p:sp>
      <p:pic>
        <p:nvPicPr>
          <p:cNvPr id="2050" name="Picture 2" descr="ENIAC Penn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048902" y="2852936"/>
            <a:ext cx="3756836" cy="34827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0612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631"/>
            <a:ext cx="8229600" cy="6522099"/>
          </a:xfrm>
        </p:spPr>
        <p:txBody>
          <a:bodyPr>
            <a:normAutofit/>
          </a:bodyPr>
          <a:lstStyle/>
          <a:p>
            <a:r>
              <a:rPr lang="en-US"/>
              <a:t>EDVAC (Electronic Discrete Variable Automatic Computer</a:t>
            </a:r>
            <a:r>
              <a:rPr lang="en-US" smtClean="0"/>
              <a:t>)</a:t>
            </a:r>
          </a:p>
          <a:p>
            <a:r>
              <a:rPr lang="en-US"/>
              <a:t> </a:t>
            </a:r>
            <a:r>
              <a:rPr lang="sr-Latn-RS" sz="2000"/>
              <a:t>John Presper Eckert (Džon Ekert), John William Mauchly (Džon Močli) i John von </a:t>
            </a:r>
            <a:r>
              <a:rPr lang="sr-Latn-RS" sz="2000" smtClean="0"/>
              <a:t>Neumann </a:t>
            </a:r>
            <a:r>
              <a:rPr lang="sr-Latn-RS" sz="2000"/>
              <a:t>(Džon fon Nojman) </a:t>
            </a:r>
            <a:r>
              <a:rPr lang="en-US" sz="2000" smtClean="0"/>
              <a:t>n</a:t>
            </a:r>
            <a:r>
              <a:rPr lang="sr-Latn-RS" sz="2000" smtClean="0"/>
              <a:t>a </a:t>
            </a:r>
            <a:r>
              <a:rPr lang="sr-Latn-RS" sz="2000"/>
              <a:t>Pensilvanijskom </a:t>
            </a:r>
            <a:r>
              <a:rPr lang="sr-Latn-RS" sz="2000" smtClean="0"/>
              <a:t>univerzitetu</a:t>
            </a:r>
            <a:endParaRPr lang="en-US" sz="2000" smtClean="0"/>
          </a:p>
          <a:p>
            <a:r>
              <a:rPr lang="sr-Latn-RS" sz="2000"/>
              <a:t>Konstrukcija ovog računara se </a:t>
            </a:r>
            <a:r>
              <a:rPr lang="sr-Latn-RS" sz="2000" smtClean="0"/>
              <a:t>zasniva</a:t>
            </a:r>
            <a:r>
              <a:rPr lang="en-US" sz="2000" smtClean="0"/>
              <a:t> na </a:t>
            </a:r>
            <a:r>
              <a:rPr lang="sr-Latn-RS" sz="2000"/>
              <a:t>fon </a:t>
            </a:r>
            <a:r>
              <a:rPr lang="sr-Latn-RS" sz="2000" smtClean="0"/>
              <a:t>Nojmanov</a:t>
            </a:r>
            <a:r>
              <a:rPr lang="en-US" sz="2000" smtClean="0"/>
              <a:t>oj</a:t>
            </a:r>
            <a:r>
              <a:rPr lang="sr-Latn-RS" sz="2000" smtClean="0"/>
              <a:t> arhitektur</a:t>
            </a:r>
            <a:r>
              <a:rPr lang="en-US" sz="2000" smtClean="0"/>
              <a:t>i</a:t>
            </a:r>
            <a:r>
              <a:rPr lang="sr-Latn-RS" sz="2000" smtClean="0"/>
              <a:t> </a:t>
            </a:r>
            <a:endParaRPr lang="en-US" sz="2000" smtClean="0"/>
          </a:p>
          <a:p>
            <a:r>
              <a:rPr lang="sr-Latn-RS" sz="2000" smtClean="0"/>
              <a:t>memorija </a:t>
            </a:r>
            <a:r>
              <a:rPr lang="sr-Latn-RS" sz="2000"/>
              <a:t>je koristila akustične linije za </a:t>
            </a:r>
            <a:r>
              <a:rPr lang="sr-Latn-RS" sz="2000" smtClean="0"/>
              <a:t>kašnjenje</a:t>
            </a:r>
            <a:endParaRPr lang="en-US" sz="2000" smtClean="0"/>
          </a:p>
          <a:p>
            <a:r>
              <a:rPr lang="sr-Latn-RS" sz="2000"/>
              <a:t>1024 reči od 44 bita </a:t>
            </a:r>
            <a:endParaRPr lang="en-US" sz="2000"/>
          </a:p>
          <a:p>
            <a:r>
              <a:rPr lang="en-US" sz="2000" smtClean="0"/>
              <a:t>a</a:t>
            </a:r>
            <a:r>
              <a:rPr lang="sr-Latn-RS" sz="2000" smtClean="0"/>
              <a:t>ritmetika </a:t>
            </a:r>
            <a:r>
              <a:rPr lang="sr-Latn-RS" sz="2000"/>
              <a:t>je bila binarna</a:t>
            </a:r>
            <a:r>
              <a:rPr lang="sr-Latn-RS" sz="2000" smtClean="0"/>
              <a:t>,</a:t>
            </a:r>
            <a:endParaRPr lang="en-US" sz="2000" smtClean="0"/>
          </a:p>
          <a:p>
            <a:r>
              <a:rPr lang="sr-Latn-RS" sz="2000" smtClean="0"/>
              <a:t>magnetna </a:t>
            </a:r>
            <a:r>
              <a:rPr lang="sr-Latn-RS" sz="2000"/>
              <a:t>traka je korišćena za ulaz i </a:t>
            </a:r>
            <a:r>
              <a:rPr lang="sr-Latn-RS" sz="2000" smtClean="0"/>
              <a:t>izlaz</a:t>
            </a:r>
            <a:endParaRPr lang="en-US" sz="2000" smtClean="0"/>
          </a:p>
          <a:p>
            <a:r>
              <a:rPr lang="sr-Latn-RS" sz="2000" smtClean="0"/>
              <a:t>864 mikrosekunde</a:t>
            </a:r>
            <a:r>
              <a:rPr lang="en-US" sz="2000" smtClean="0"/>
              <a:t> - </a:t>
            </a:r>
            <a:r>
              <a:rPr lang="sr-Latn-RS" sz="2000" smtClean="0"/>
              <a:t>sabiranj</a:t>
            </a:r>
            <a:r>
              <a:rPr lang="en-US" sz="2000" smtClean="0"/>
              <a:t>e</a:t>
            </a:r>
            <a:r>
              <a:rPr lang="sr-Latn-RS" sz="2000" smtClean="0"/>
              <a:t> </a:t>
            </a:r>
            <a:endParaRPr lang="en-US" sz="2000" smtClean="0"/>
          </a:p>
          <a:p>
            <a:r>
              <a:rPr lang="sr-Latn-RS" sz="2000" smtClean="0"/>
              <a:t>2200 mikrosekundi</a:t>
            </a:r>
            <a:r>
              <a:rPr lang="en-US" sz="2000"/>
              <a:t> </a:t>
            </a:r>
            <a:r>
              <a:rPr lang="en-US" sz="2000" smtClean="0"/>
              <a:t>– </a:t>
            </a:r>
            <a:r>
              <a:rPr lang="sr-Latn-RS" sz="2000" smtClean="0"/>
              <a:t>množenj</a:t>
            </a:r>
            <a:r>
              <a:rPr lang="en-US" sz="2000" smtClean="0"/>
              <a:t>e</a:t>
            </a:r>
          </a:p>
          <a:p>
            <a:r>
              <a:rPr lang="en-US" sz="2000" smtClean="0"/>
              <a:t>bio u upotrebi sve do 1961. kada je</a:t>
            </a:r>
          </a:p>
          <a:p>
            <a:pPr marL="0" indent="0">
              <a:buNone/>
            </a:pPr>
            <a:r>
              <a:rPr lang="en-US" sz="2000" smtClean="0"/>
              <a:t> zamenjen sa BRLESC</a:t>
            </a:r>
          </a:p>
          <a:p>
            <a:endParaRPr lang="sr-Latn-RS" sz="2000"/>
          </a:p>
        </p:txBody>
      </p:sp>
      <p:sp>
        <p:nvSpPr>
          <p:cNvPr id="3" name="Slide Number Placeholder 2"/>
          <p:cNvSpPr>
            <a:spLocks noGrp="1"/>
          </p:cNvSpPr>
          <p:nvPr>
            <p:ph type="sldNum" sz="quarter" idx="15"/>
          </p:nvPr>
        </p:nvSpPr>
        <p:spPr/>
        <p:txBody>
          <a:bodyPr/>
          <a:lstStyle/>
          <a:p>
            <a:fld id="{1CD94E10-B533-4BA7-96D6-A65736BDE2D2}" type="slidenum">
              <a:rPr lang="en-GB" smtClean="0"/>
              <a:pPr/>
              <a:t>26</a:t>
            </a:fld>
            <a:endParaRPr lang="en-GB"/>
          </a:p>
        </p:txBody>
      </p:sp>
      <p:pic>
        <p:nvPicPr>
          <p:cNvPr id="1030" name="Picture 6" descr="https://upload.wikimedia.org/wikipedia/commons/thumb/1/17/Edvac.jpg/800px-Edvac.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36096" y="2772644"/>
            <a:ext cx="2998740" cy="38919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514204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44959"/>
            <a:ext cx="8229600" cy="5693771"/>
          </a:xfrm>
        </p:spPr>
        <p:txBody>
          <a:bodyPr>
            <a:normAutofit fontScale="70000" lnSpcReduction="20000"/>
          </a:bodyPr>
          <a:lstStyle/>
          <a:p>
            <a:r>
              <a:rPr lang="sr-Latn-RS" sz="3400" smtClean="0"/>
              <a:t>UNIVAC </a:t>
            </a:r>
            <a:r>
              <a:rPr lang="sr-Latn-RS" sz="3400"/>
              <a:t>(UNIVersal Automatic Computer) je bio prvi računar koji je ušao u komercijalnu upotrebu</a:t>
            </a:r>
            <a:r>
              <a:rPr lang="sr-Latn-RS" sz="3400" smtClean="0"/>
              <a:t>.</a:t>
            </a:r>
            <a:endParaRPr lang="en-US" sz="3400" smtClean="0"/>
          </a:p>
          <a:p>
            <a:r>
              <a:rPr lang="en-US" smtClean="0"/>
              <a:t>r</a:t>
            </a:r>
            <a:r>
              <a:rPr lang="sr-Latn-RS" smtClean="0"/>
              <a:t>azvila </a:t>
            </a:r>
            <a:r>
              <a:rPr lang="sr-Latn-RS"/>
              <a:t>ga je kompanija koju su osnovali Džon Ekert i Džon </a:t>
            </a:r>
            <a:r>
              <a:rPr lang="sr-Latn-RS" smtClean="0"/>
              <a:t>Močli</a:t>
            </a:r>
            <a:endParaRPr lang="en-US" smtClean="0"/>
          </a:p>
          <a:p>
            <a:r>
              <a:rPr lang="sr-Latn-RS" smtClean="0"/>
              <a:t>Ovo </a:t>
            </a:r>
            <a:r>
              <a:rPr lang="sr-Latn-RS"/>
              <a:t>je bio prvi računar od koga je proizvedeno više primeraka, od kojih je prvi instaliran 1951. u Birou za popis stanovništva SAD-a </a:t>
            </a:r>
            <a:endParaRPr lang="en-US"/>
          </a:p>
          <a:p>
            <a:r>
              <a:rPr lang="sr-Latn-RS" smtClean="0"/>
              <a:t>Peti </a:t>
            </a:r>
            <a:r>
              <a:rPr lang="sr-Latn-RS"/>
              <a:t>računar iz ove serije je koristila kompanija CBS (Columbia Broadcasting System) za predviđanje rezultata predsedničkih </a:t>
            </a:r>
            <a:r>
              <a:rPr lang="sr-Latn-RS" smtClean="0"/>
              <a:t>izbora</a:t>
            </a:r>
            <a:endParaRPr lang="en-US" smtClean="0"/>
          </a:p>
          <a:p>
            <a:r>
              <a:rPr lang="sr-Latn-RS" smtClean="0"/>
              <a:t>težak oko </a:t>
            </a:r>
            <a:r>
              <a:rPr lang="sr-Latn-RS"/>
              <a:t>13 </a:t>
            </a:r>
            <a:r>
              <a:rPr lang="sr-Latn-RS" smtClean="0"/>
              <a:t>tona</a:t>
            </a:r>
            <a:endParaRPr lang="en-US" smtClean="0"/>
          </a:p>
          <a:p>
            <a:r>
              <a:rPr lang="sr-Latn-RS" smtClean="0"/>
              <a:t>5200 </a:t>
            </a:r>
            <a:r>
              <a:rPr lang="sr-Latn-RS"/>
              <a:t>vakuumskih </a:t>
            </a:r>
            <a:r>
              <a:rPr lang="sr-Latn-RS" smtClean="0"/>
              <a:t>cevi</a:t>
            </a:r>
            <a:endParaRPr lang="en-US" smtClean="0"/>
          </a:p>
          <a:p>
            <a:r>
              <a:rPr lang="sr-Latn-RS" smtClean="0"/>
              <a:t>obavljao </a:t>
            </a:r>
            <a:r>
              <a:rPr lang="sr-Latn-RS"/>
              <a:t>je 1900 operacija u </a:t>
            </a:r>
            <a:r>
              <a:rPr lang="sr-Latn-RS" smtClean="0"/>
              <a:t>sekundi</a:t>
            </a:r>
            <a:endParaRPr lang="en-US" smtClean="0"/>
          </a:p>
          <a:p>
            <a:r>
              <a:rPr lang="sr-Latn-RS" smtClean="0"/>
              <a:t>časovnik </a:t>
            </a:r>
            <a:r>
              <a:rPr lang="sr-Latn-RS"/>
              <a:t>mu je radio brzinom od </a:t>
            </a:r>
            <a:r>
              <a:rPr lang="sr-Latn-RS" smtClean="0"/>
              <a:t>2.25MHz</a:t>
            </a:r>
            <a:endParaRPr lang="en-US" smtClean="0"/>
          </a:p>
          <a:p>
            <a:r>
              <a:rPr lang="en-US" smtClean="0"/>
              <a:t>z</a:t>
            </a:r>
            <a:r>
              <a:rPr lang="sr-Latn-RS" smtClean="0"/>
              <a:t>auzimao </a:t>
            </a:r>
            <a:r>
              <a:rPr lang="sr-Latn-RS"/>
              <a:t>je 35.5 metara kvadratnih </a:t>
            </a:r>
            <a:r>
              <a:rPr lang="sr-Latn-RS" smtClean="0"/>
              <a:t>prostora</a:t>
            </a:r>
            <a:endParaRPr lang="en-US" smtClean="0"/>
          </a:p>
          <a:p>
            <a:r>
              <a:rPr lang="sr-Latn-RS" smtClean="0"/>
              <a:t>memorij</a:t>
            </a:r>
            <a:r>
              <a:rPr lang="en-US" smtClean="0"/>
              <a:t>a</a:t>
            </a:r>
            <a:r>
              <a:rPr lang="sr-Latn-RS" smtClean="0"/>
              <a:t> </a:t>
            </a:r>
            <a:r>
              <a:rPr lang="sr-Latn-RS"/>
              <a:t>na principu linija za </a:t>
            </a:r>
            <a:r>
              <a:rPr lang="sr-Latn-RS" smtClean="0"/>
              <a:t>kašnjenje</a:t>
            </a:r>
            <a:endParaRPr lang="en-US" smtClean="0"/>
          </a:p>
          <a:p>
            <a:r>
              <a:rPr lang="sr-Latn-RS" smtClean="0"/>
              <a:t>radio </a:t>
            </a:r>
            <a:r>
              <a:rPr lang="sr-Latn-RS"/>
              <a:t>je dekadno (koristo je binarno kodiranu decimalnu aritmetiku</a:t>
            </a:r>
            <a:r>
              <a:rPr lang="sr-Latn-RS" smtClean="0"/>
              <a:t>),</a:t>
            </a:r>
            <a:endParaRPr lang="en-US" smtClean="0"/>
          </a:p>
          <a:p>
            <a:r>
              <a:rPr lang="sr-Latn-RS" smtClean="0"/>
              <a:t>kao </a:t>
            </a:r>
            <a:r>
              <a:rPr lang="sr-Latn-RS"/>
              <a:t>memorijsku jedinicu uveo je magnetne </a:t>
            </a:r>
            <a:r>
              <a:rPr lang="sr-Latn-RS" smtClean="0"/>
              <a:t>trake</a:t>
            </a:r>
            <a:endParaRPr lang="en-US" smtClean="0"/>
          </a:p>
          <a:p>
            <a:r>
              <a:rPr lang="en-US" smtClean="0"/>
              <a:t>p</a:t>
            </a:r>
            <a:r>
              <a:rPr lang="sr-Latn-RS" smtClean="0"/>
              <a:t>rvi </a:t>
            </a:r>
            <a:r>
              <a:rPr lang="sr-Latn-RS"/>
              <a:t>UNIVAC računari su se veoma dugo koristili čak i onda kada su postali tehnološki zastareli. Biro za popis je koristio dva UNIVAC I računara do 1963. godine, a jedna komapanija za osiguranje iz SAD-a je svoj UNIVAC računar prestala da koristi tek 1970.godine, </a:t>
            </a:r>
            <a:r>
              <a:rPr lang="sr-Latn-RS" smtClean="0"/>
              <a:t>posle trinaest </a:t>
            </a:r>
            <a:r>
              <a:rPr lang="sr-Latn-RS"/>
              <a:t>godina korišćenja</a:t>
            </a:r>
            <a:r>
              <a:rPr lang="sr-Latn-RS" smtClean="0"/>
              <a:t>.</a:t>
            </a:r>
            <a:endParaRPr lang="en-US" smtClean="0"/>
          </a:p>
        </p:txBody>
      </p:sp>
      <p:sp>
        <p:nvSpPr>
          <p:cNvPr id="3" name="Slide Number Placeholder 2"/>
          <p:cNvSpPr>
            <a:spLocks noGrp="1"/>
          </p:cNvSpPr>
          <p:nvPr>
            <p:ph type="sldNum" sz="quarter" idx="15"/>
          </p:nvPr>
        </p:nvSpPr>
        <p:spPr/>
        <p:txBody>
          <a:bodyPr/>
          <a:lstStyle/>
          <a:p>
            <a:fld id="{1CD94E10-B533-4BA7-96D6-A65736BDE2D2}" type="slidenum">
              <a:rPr lang="en-GB" smtClean="0"/>
              <a:pPr/>
              <a:t>27</a:t>
            </a:fld>
            <a:endParaRPr lang="en-GB"/>
          </a:p>
        </p:txBody>
      </p:sp>
      <p:sp>
        <p:nvSpPr>
          <p:cNvPr id="6" name="Title 5"/>
          <p:cNvSpPr>
            <a:spLocks noGrp="1"/>
          </p:cNvSpPr>
          <p:nvPr>
            <p:ph type="title"/>
          </p:nvPr>
        </p:nvSpPr>
        <p:spPr>
          <a:xfrm>
            <a:off x="457200" y="116632"/>
            <a:ext cx="8229600" cy="828328"/>
          </a:xfrm>
        </p:spPr>
        <p:txBody>
          <a:bodyPr/>
          <a:lstStyle/>
          <a:p>
            <a:pPr algn="ctr"/>
            <a:r>
              <a:rPr lang="sr-Latn-RS"/>
              <a:t>I generacija računara</a:t>
            </a:r>
          </a:p>
        </p:txBody>
      </p:sp>
    </p:spTree>
    <p:extLst>
      <p:ext uri="{BB962C8B-B14F-4D97-AF65-F5344CB8AC3E}">
        <p14:creationId xmlns="" xmlns:p14="http://schemas.microsoft.com/office/powerpoint/2010/main" val="4327236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39"/>
            <a:ext cx="8229600" cy="6450091"/>
          </a:xfrm>
        </p:spPr>
        <p:txBody>
          <a:bodyPr>
            <a:normAutofit/>
          </a:bodyPr>
          <a:lstStyle/>
          <a:p>
            <a:pPr marL="0" indent="0" algn="ctr">
              <a:buNone/>
            </a:pPr>
            <a:r>
              <a:rPr lang="sr-Latn-RS" sz="2400"/>
              <a:t>Kako se programiralo u I generaciji računara?</a:t>
            </a:r>
          </a:p>
          <a:p>
            <a:r>
              <a:rPr lang="sr-Latn-RS" sz="2000"/>
              <a:t>U vreme nastanka računara prve generacije, ušli su u upotrebu termini hardware (da označe računar i svu pridruženu opremu</a:t>
            </a:r>
            <a:r>
              <a:rPr lang="sr-Latn-RS" sz="2000" smtClean="0"/>
              <a:t>) </a:t>
            </a:r>
            <a:r>
              <a:rPr lang="sr-Latn-RS" sz="2000"/>
              <a:t>i software (programi, odnosno skup instrukcija koje upravljaju radom računara) . Softver prve generacije računara je pisan na mašinskom jeziku. Svaki računar je imao svoj mašinski jezik koji je bio usklađen sa elektronskim komponentama tog računara. Programeri koji su pisali programe na mašinskom jeziku pisali su binarni kod za beleženje instrukcija, za adresiranje memorije i za beleženje podataka. Programiranje na mašinskom jeziku bilo je veoma teško i podložno greškama. Rani računari su mogli da izvršavaju samo jedan po jedan program, a posle završetka rada jednog programa, računar je morao da se dovede u početno stanje da bi moglo početi izvršavanje drugog programa.</a:t>
            </a:r>
          </a:p>
        </p:txBody>
      </p:sp>
      <p:sp>
        <p:nvSpPr>
          <p:cNvPr id="3" name="Slide Number Placeholder 2"/>
          <p:cNvSpPr>
            <a:spLocks noGrp="1"/>
          </p:cNvSpPr>
          <p:nvPr>
            <p:ph type="sldNum" sz="quarter" idx="15"/>
          </p:nvPr>
        </p:nvSpPr>
        <p:spPr/>
        <p:txBody>
          <a:bodyPr/>
          <a:lstStyle/>
          <a:p>
            <a:fld id="{1CD94E10-B533-4BA7-96D6-A65736BDE2D2}" type="slidenum">
              <a:rPr lang="en-GB" smtClean="0"/>
              <a:pPr/>
              <a:t>28</a:t>
            </a:fld>
            <a:endParaRPr lang="en-GB"/>
          </a:p>
        </p:txBody>
      </p:sp>
      <p:pic>
        <p:nvPicPr>
          <p:cNvPr id="4100" name="Picture 4" descr="Image resul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95736" y="4365104"/>
            <a:ext cx="5443364" cy="22523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11469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CD94E10-B533-4BA7-96D6-A65736BDE2D2}" type="slidenum">
              <a:rPr lang="en-GB" smtClean="0"/>
              <a:pPr/>
              <a:t>29</a:t>
            </a:fld>
            <a:endParaRPr lang="en-GB"/>
          </a:p>
        </p:txBody>
      </p:sp>
      <p:sp>
        <p:nvSpPr>
          <p:cNvPr id="4" name="Title 3"/>
          <p:cNvSpPr>
            <a:spLocks noGrp="1"/>
          </p:cNvSpPr>
          <p:nvPr>
            <p:ph type="title"/>
          </p:nvPr>
        </p:nvSpPr>
        <p:spPr>
          <a:xfrm>
            <a:off x="457200" y="0"/>
            <a:ext cx="8229600" cy="684312"/>
          </a:xfrm>
        </p:spPr>
        <p:txBody>
          <a:bodyPr>
            <a:normAutofit fontScale="90000"/>
          </a:bodyPr>
          <a:lstStyle/>
          <a:p>
            <a:pPr algn="ctr"/>
            <a:r>
              <a:rPr lang="sr-Latn-RS"/>
              <a:t>II generacija </a:t>
            </a:r>
            <a:r>
              <a:rPr lang="sr-Latn-RS" smtClean="0"/>
              <a:t>računara</a:t>
            </a:r>
            <a:endParaRPr lang="sr-Latn-RS"/>
          </a:p>
        </p:txBody>
      </p:sp>
      <p:sp>
        <p:nvSpPr>
          <p:cNvPr id="2" name="Content Placeholder 1"/>
          <p:cNvSpPr>
            <a:spLocks noGrp="1"/>
          </p:cNvSpPr>
          <p:nvPr>
            <p:ph sz="half" idx="1"/>
          </p:nvPr>
        </p:nvSpPr>
        <p:spPr>
          <a:xfrm>
            <a:off x="457200" y="548680"/>
            <a:ext cx="4059936" cy="5547320"/>
          </a:xfrm>
        </p:spPr>
        <p:txBody>
          <a:bodyPr>
            <a:noAutofit/>
          </a:bodyPr>
          <a:lstStyle/>
          <a:p>
            <a:r>
              <a:rPr lang="sr-Latn-RS" sz="1800" smtClean="0"/>
              <a:t>proizvod</a:t>
            </a:r>
            <a:r>
              <a:rPr lang="en-US" sz="1800" smtClean="0"/>
              <a:t>nja </a:t>
            </a:r>
            <a:r>
              <a:rPr lang="sr-Latn-RS" sz="1800" smtClean="0"/>
              <a:t>pedesetih </a:t>
            </a:r>
            <a:r>
              <a:rPr lang="sr-Latn-RS" sz="1800"/>
              <a:t>i ranih šezdesetih godina XX </a:t>
            </a:r>
            <a:r>
              <a:rPr lang="sr-Latn-RS" sz="1800" smtClean="0"/>
              <a:t>veka</a:t>
            </a:r>
            <a:endParaRPr lang="en-US" sz="1800" smtClean="0"/>
          </a:p>
          <a:p>
            <a:r>
              <a:rPr lang="en-US" sz="1800" smtClean="0"/>
              <a:t>nj</a:t>
            </a:r>
            <a:r>
              <a:rPr lang="sr-Latn-RS" sz="1800" smtClean="0"/>
              <a:t>ih </a:t>
            </a:r>
            <a:r>
              <a:rPr lang="sr-Latn-RS" sz="1800"/>
              <a:t>karakteriše upotreba tranzistora koji su u računarima zamenili vakuumske cevi koje su bile velike i trošile mnogo struje. Zasluge za izum ovog poluprovodničkog uređaja pripadaju William Shockley (Vilijam Šokli), John Bardeen (Džon Bardin) and Walter Brattain (Voter Bretn), istraživačima iz Bell </a:t>
            </a:r>
            <a:r>
              <a:rPr lang="sr-Latn-RS" sz="1800" smtClean="0"/>
              <a:t>laboratorija</a:t>
            </a:r>
            <a:r>
              <a:rPr lang="en-US" sz="1800" smtClean="0"/>
              <a:t> (</a:t>
            </a:r>
            <a:r>
              <a:rPr lang="sr-Latn-RS" sz="1800" smtClean="0"/>
              <a:t>1956</a:t>
            </a:r>
            <a:r>
              <a:rPr lang="sr-Latn-RS" sz="1800"/>
              <a:t>. </a:t>
            </a:r>
            <a:r>
              <a:rPr lang="sr-Latn-RS" sz="1800" smtClean="0"/>
              <a:t>Nobelov</a:t>
            </a:r>
            <a:r>
              <a:rPr lang="en-US" sz="1800" smtClean="0"/>
              <a:t>a</a:t>
            </a:r>
            <a:r>
              <a:rPr lang="sr-Latn-RS" sz="1800" smtClean="0"/>
              <a:t> nagrad</a:t>
            </a:r>
            <a:r>
              <a:rPr lang="en-US" sz="1800" smtClean="0"/>
              <a:t>a</a:t>
            </a:r>
            <a:r>
              <a:rPr lang="sr-Latn-RS" sz="1800" smtClean="0"/>
              <a:t> </a:t>
            </a:r>
            <a:r>
              <a:rPr lang="sr-Latn-RS" sz="1800"/>
              <a:t>za </a:t>
            </a:r>
            <a:r>
              <a:rPr lang="sr-Latn-RS" sz="1800" smtClean="0"/>
              <a:t>fiziku</a:t>
            </a:r>
            <a:r>
              <a:rPr lang="en-US" sz="1800"/>
              <a:t>)</a:t>
            </a:r>
            <a:r>
              <a:rPr lang="sr-Latn-RS" sz="1800" smtClean="0"/>
              <a:t> </a:t>
            </a:r>
            <a:r>
              <a:rPr lang="sr-Latn-RS" sz="1800"/>
              <a:t>U digitalnim kolima, tranzistor se ponaša kao elektronski prekidač.</a:t>
            </a:r>
          </a:p>
          <a:p>
            <a:r>
              <a:rPr lang="sr-Latn-RS" sz="1800"/>
              <a:t>Zahvaljujući tranzistorima, računari druge generacije su postali manji, pouzdaniji, brži i njihovo korišćenje je bilo </a:t>
            </a:r>
            <a:r>
              <a:rPr lang="sr-Latn-RS" sz="1800" smtClean="0"/>
              <a:t>jeftinije</a:t>
            </a:r>
            <a:endParaRPr lang="en-US" sz="1800" smtClean="0"/>
          </a:p>
          <a:p>
            <a:r>
              <a:rPr lang="sr-Latn-RS" sz="1800" smtClean="0"/>
              <a:t>Ipak</a:t>
            </a:r>
            <a:r>
              <a:rPr lang="sr-Latn-RS" sz="1800"/>
              <a:t>, to su još uvek vrlo skupi uređaji, koje su uglavnom nabavljali univerziteti, vladine </a:t>
            </a:r>
            <a:r>
              <a:rPr lang="sr-Latn-RS" sz="1800" smtClean="0"/>
              <a:t>institucije...</a:t>
            </a:r>
            <a:endParaRPr lang="en-US" sz="1800" smtClean="0"/>
          </a:p>
        </p:txBody>
      </p:sp>
      <p:pic>
        <p:nvPicPr>
          <p:cNvPr id="3074" name="Picture 2" descr="https://upload.wikimedia.org/wikipedia/commons/2/21/Transistorer_%28cropped%29.jpg"/>
          <p:cNvPicPr>
            <a:picLocks noGrp="1" noChangeAspect="1" noChangeArrowheads="1"/>
          </p:cNvPicPr>
          <p:nvPr>
            <p:ph sz="half" idx="2"/>
          </p:nvPr>
        </p:nvPicPr>
        <p:blipFill>
          <a:blip r:embed="rId2">
            <a:extLst>
              <a:ext uri="{28A0092B-C50C-407E-A947-70E740481C1C}">
                <a14:useLocalDpi xmlns="" xmlns:a14="http://schemas.microsoft.com/office/drawing/2010/main" val="0"/>
              </a:ext>
            </a:extLst>
          </a:blip>
          <a:srcRect/>
          <a:stretch>
            <a:fillRect/>
          </a:stretch>
        </p:blipFill>
        <p:spPr bwMode="auto">
          <a:xfrm>
            <a:off x="4974147" y="1524000"/>
            <a:ext cx="3407343" cy="457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47649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endParaRPr lang="sr-Latn-RS" smtClean="0"/>
          </a:p>
          <a:p>
            <a:pPr lvl="1"/>
            <a:r>
              <a:rPr lang="en-US" smtClean="0"/>
              <a:t> </a:t>
            </a:r>
            <a:r>
              <a:rPr lang="en-US" err="1"/>
              <a:t>Pamćenje</a:t>
            </a:r>
            <a:r>
              <a:rPr lang="en-US"/>
              <a:t> </a:t>
            </a:r>
            <a:r>
              <a:rPr lang="en-US" err="1" smtClean="0"/>
              <a:t>rezultata</a:t>
            </a:r>
            <a:endParaRPr lang="sr-Latn-RS" smtClean="0"/>
          </a:p>
          <a:p>
            <a:pPr lvl="1"/>
            <a:endParaRPr lang="en-GB"/>
          </a:p>
          <a:p>
            <a:pPr lvl="1"/>
            <a:r>
              <a:rPr lang="en-US" smtClean="0"/>
              <a:t> </a:t>
            </a:r>
            <a:r>
              <a:rPr lang="en-US" err="1"/>
              <a:t>Mehanizacija</a:t>
            </a:r>
            <a:r>
              <a:rPr lang="en-US"/>
              <a:t> </a:t>
            </a:r>
            <a:r>
              <a:rPr lang="en-US" err="1"/>
              <a:t>procesa</a:t>
            </a:r>
            <a:r>
              <a:rPr lang="en-US"/>
              <a:t> </a:t>
            </a:r>
            <a:r>
              <a:rPr lang="en-US" err="1" smtClean="0"/>
              <a:t>računanja</a:t>
            </a:r>
            <a:endParaRPr lang="sr-Latn-RS" smtClean="0"/>
          </a:p>
          <a:p>
            <a:pPr lvl="1"/>
            <a:endParaRPr lang="en-GB"/>
          </a:p>
          <a:p>
            <a:pPr lvl="1"/>
            <a:r>
              <a:rPr lang="en-US" err="1" smtClean="0"/>
              <a:t>Odvajanje</a:t>
            </a:r>
            <a:r>
              <a:rPr lang="en-US" smtClean="0"/>
              <a:t> </a:t>
            </a:r>
            <a:r>
              <a:rPr lang="en-US" err="1"/>
              <a:t>unošenja</a:t>
            </a:r>
            <a:r>
              <a:rPr lang="en-US"/>
              <a:t> </a:t>
            </a:r>
            <a:r>
              <a:rPr lang="en-US" err="1"/>
              <a:t>podataka</a:t>
            </a:r>
            <a:r>
              <a:rPr lang="en-US"/>
              <a:t> i </a:t>
            </a:r>
            <a:r>
              <a:rPr lang="en-US" err="1"/>
              <a:t>automatizacija</a:t>
            </a:r>
            <a:r>
              <a:rPr lang="en-US"/>
              <a:t> </a:t>
            </a:r>
            <a:r>
              <a:rPr lang="en-US" err="1"/>
              <a:t>procesa</a:t>
            </a:r>
            <a:r>
              <a:rPr lang="en-US"/>
              <a:t> </a:t>
            </a:r>
            <a:r>
              <a:rPr lang="en-US" err="1" smtClean="0"/>
              <a:t>računanja</a:t>
            </a:r>
            <a:endParaRPr lang="sr-Latn-RS" smtClean="0"/>
          </a:p>
          <a:p>
            <a:pPr lvl="1"/>
            <a:endParaRPr lang="en-GB"/>
          </a:p>
          <a:p>
            <a:pPr lvl="1"/>
            <a:r>
              <a:rPr lang="en-US" smtClean="0"/>
              <a:t> </a:t>
            </a:r>
            <a:r>
              <a:rPr lang="en-US" err="1"/>
              <a:t>Opštije</a:t>
            </a:r>
            <a:r>
              <a:rPr lang="en-US"/>
              <a:t> </a:t>
            </a:r>
            <a:r>
              <a:rPr lang="en-US" err="1"/>
              <a:t>korišćenje</a:t>
            </a:r>
            <a:r>
              <a:rPr lang="en-US"/>
              <a:t> </a:t>
            </a:r>
            <a:r>
              <a:rPr lang="en-US" err="1"/>
              <a:t>mašine</a:t>
            </a:r>
            <a:r>
              <a:rPr lang="en-US"/>
              <a:t> </a:t>
            </a:r>
            <a:r>
              <a:rPr lang="en-US" err="1"/>
              <a:t>primenom</a:t>
            </a:r>
            <a:r>
              <a:rPr lang="en-US"/>
              <a:t> </a:t>
            </a:r>
            <a:r>
              <a:rPr lang="en-US" err="1"/>
              <a:t>programa</a:t>
            </a:r>
            <a:endParaRPr lang="en-GB"/>
          </a:p>
          <a:p>
            <a:endParaRPr lang="en-GB"/>
          </a:p>
        </p:txBody>
      </p:sp>
      <p:sp>
        <p:nvSpPr>
          <p:cNvPr id="2" name="Title 1"/>
          <p:cNvSpPr>
            <a:spLocks noGrp="1"/>
          </p:cNvSpPr>
          <p:nvPr>
            <p:ph type="title"/>
          </p:nvPr>
        </p:nvSpPr>
        <p:spPr/>
        <p:txBody>
          <a:bodyPr>
            <a:normAutofit/>
          </a:bodyPr>
          <a:lstStyle/>
          <a:p>
            <a:r>
              <a:rPr lang="en-US" sz="3200"/>
              <a:t>U </a:t>
            </a:r>
            <a:r>
              <a:rPr lang="en-US" sz="3200" err="1"/>
              <a:t>razvoju</a:t>
            </a:r>
            <a:r>
              <a:rPr lang="en-US" sz="3200"/>
              <a:t> </a:t>
            </a:r>
            <a:r>
              <a:rPr lang="en-US" sz="3200" err="1"/>
              <a:t>računara</a:t>
            </a:r>
            <a:r>
              <a:rPr lang="en-US" sz="3200"/>
              <a:t> </a:t>
            </a:r>
            <a:r>
              <a:rPr lang="en-US" sz="3200" err="1"/>
              <a:t>značajna</a:t>
            </a:r>
            <a:r>
              <a:rPr lang="en-US" sz="3200"/>
              <a:t> </a:t>
            </a:r>
            <a:r>
              <a:rPr lang="en-US" sz="3200" err="1"/>
              <a:t>su</a:t>
            </a:r>
            <a:r>
              <a:rPr lang="en-US" sz="3200"/>
              <a:t> 4 </a:t>
            </a:r>
            <a:r>
              <a:rPr lang="en-US" sz="3200" smtClean="0"/>
              <a:t>momenta:</a:t>
            </a:r>
            <a:endParaRPr lang="en-GB" sz="3200"/>
          </a:p>
        </p:txBody>
      </p:sp>
      <p:sp>
        <p:nvSpPr>
          <p:cNvPr id="4" name="Slide Number Placeholder 3"/>
          <p:cNvSpPr>
            <a:spLocks noGrp="1"/>
          </p:cNvSpPr>
          <p:nvPr>
            <p:ph type="sldNum" sz="quarter" idx="15"/>
          </p:nvPr>
        </p:nvSpPr>
        <p:spPr/>
        <p:txBody>
          <a:bodyPr/>
          <a:lstStyle/>
          <a:p>
            <a:fld id="{1CD94E10-B533-4BA7-96D6-A65736BDE2D2}" type="slidenum">
              <a:rPr lang="en-GB" smtClean="0"/>
              <a:pPr/>
              <a:t>3</a:t>
            </a:fld>
            <a:endParaRPr lang="en-GB"/>
          </a:p>
        </p:txBody>
      </p:sp>
    </p:spTree>
    <p:extLst>
      <p:ext uri="{BB962C8B-B14F-4D97-AF65-F5344CB8AC3E}">
        <p14:creationId xmlns="" xmlns:p14="http://schemas.microsoft.com/office/powerpoint/2010/main" val="3257201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39"/>
            <a:ext cx="8229600" cy="6450091"/>
          </a:xfrm>
        </p:spPr>
        <p:txBody>
          <a:bodyPr>
            <a:normAutofit/>
          </a:bodyPr>
          <a:lstStyle/>
          <a:p>
            <a:r>
              <a:rPr lang="en-US" sz="1800" smtClean="0"/>
              <a:t> </a:t>
            </a:r>
            <a:r>
              <a:rPr lang="sr-Latn-RS" sz="1800"/>
              <a:t>pojavljuj</a:t>
            </a:r>
            <a:r>
              <a:rPr lang="en-US" sz="1800"/>
              <a:t>e</a:t>
            </a:r>
            <a:r>
              <a:rPr lang="sr-Latn-RS" sz="1800"/>
              <a:t> se veliki proizvođači računara</a:t>
            </a:r>
            <a:endParaRPr lang="en-US" sz="1800"/>
          </a:p>
          <a:p>
            <a:r>
              <a:rPr lang="sr-Latn-RS" sz="1800"/>
              <a:t>1959. godine IBM je izbacio na tržište računare IBM 7090 i IBM 1401 koji su se zasnivali na tranzistorima. Računar IBM 1401 se zasnivao na bušenim karticama i bio je vrlo popularan </a:t>
            </a:r>
            <a:r>
              <a:rPr lang="en-US" sz="1800"/>
              <a:t>.</a:t>
            </a:r>
            <a:r>
              <a:rPr lang="sr-Latn-RS" sz="1800"/>
              <a:t>Imao je memoriju od magnetnih jezgara od 4000 (kasnije 16.000) reči. Računar je podržavao decimalnu aritmetiku</a:t>
            </a:r>
            <a:endParaRPr lang="en-US" sz="1800"/>
          </a:p>
          <a:p>
            <a:r>
              <a:rPr lang="sr-Latn-RS" sz="1800"/>
              <a:t>1960. DEC (Digital Electronic computers) je proizveo PDP-1 koji je prvenstveno bio namenjen istraživačkim laboratorijama</a:t>
            </a:r>
            <a:endParaRPr lang="en-US" sz="1800"/>
          </a:p>
          <a:p>
            <a:r>
              <a:rPr lang="sr-Latn-RS" sz="1800"/>
              <a:t>1961. Burroughs je proizveo B5000, prvi računar sa dvostrukim procesorom i virtualnom memorijom</a:t>
            </a:r>
            <a:endParaRPr lang="en-US" sz="1800"/>
          </a:p>
          <a:p>
            <a:r>
              <a:rPr lang="sr-Latn-RS" sz="1800"/>
              <a:t>1962. Sperry Rand je proizveo UNIVAC 1107, prvi iz vrlo uspešne serije UNIVAC 1100 </a:t>
            </a:r>
            <a:r>
              <a:rPr lang="sr-Latn-RS" sz="1800" smtClean="0"/>
              <a:t>računara</a:t>
            </a:r>
            <a:endParaRPr lang="sr-Latn-RS" sz="1800"/>
          </a:p>
        </p:txBody>
      </p:sp>
      <p:sp>
        <p:nvSpPr>
          <p:cNvPr id="3" name="Slide Number Placeholder 2"/>
          <p:cNvSpPr>
            <a:spLocks noGrp="1"/>
          </p:cNvSpPr>
          <p:nvPr>
            <p:ph type="sldNum" sz="quarter" idx="15"/>
          </p:nvPr>
        </p:nvSpPr>
        <p:spPr/>
        <p:txBody>
          <a:bodyPr/>
          <a:lstStyle/>
          <a:p>
            <a:fld id="{1CD94E10-B533-4BA7-96D6-A65736BDE2D2}" type="slidenum">
              <a:rPr lang="en-GB" smtClean="0"/>
              <a:pPr/>
              <a:t>30</a:t>
            </a:fld>
            <a:endParaRPr lang="en-GB"/>
          </a:p>
        </p:txBody>
      </p:sp>
      <p:pic>
        <p:nvPicPr>
          <p:cNvPr id="5122" name="Picture 2" descr="Image resul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5251" y="3573017"/>
            <a:ext cx="4518758" cy="2801588"/>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IBM 140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4009" y="3573017"/>
            <a:ext cx="4248471" cy="27991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28816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Računar </a:t>
            </a:r>
            <a:r>
              <a:rPr lang="en-US"/>
              <a:t>PDP-1 (Programmed Data Processor-1) je poznat i kao prvi miniračunar na kom se odigrala prva kompjuterska igra za računare zvana Spacewar.</a:t>
            </a:r>
            <a:endParaRPr lang="sr-Latn-RS"/>
          </a:p>
        </p:txBody>
      </p:sp>
      <p:sp>
        <p:nvSpPr>
          <p:cNvPr id="3" name="Slide Number Placeholder 2"/>
          <p:cNvSpPr>
            <a:spLocks noGrp="1"/>
          </p:cNvSpPr>
          <p:nvPr>
            <p:ph type="sldNum" sz="quarter" idx="15"/>
          </p:nvPr>
        </p:nvSpPr>
        <p:spPr/>
        <p:txBody>
          <a:bodyPr/>
          <a:lstStyle/>
          <a:p>
            <a:fld id="{1CD94E10-B533-4BA7-96D6-A65736BDE2D2}" type="slidenum">
              <a:rPr lang="en-GB" smtClean="0"/>
              <a:pPr/>
              <a:t>31</a:t>
            </a:fld>
            <a:endParaRPr lang="en-GB"/>
          </a:p>
        </p:txBody>
      </p:sp>
      <p:sp>
        <p:nvSpPr>
          <p:cNvPr id="4" name="Title 3"/>
          <p:cNvSpPr>
            <a:spLocks noGrp="1"/>
          </p:cNvSpPr>
          <p:nvPr>
            <p:ph type="title"/>
          </p:nvPr>
        </p:nvSpPr>
        <p:spPr/>
        <p:txBody>
          <a:bodyPr>
            <a:normAutofit fontScale="90000"/>
          </a:bodyPr>
          <a:lstStyle/>
          <a:p>
            <a:pPr algn="ctr"/>
            <a:r>
              <a:rPr lang="en-US"/>
              <a:t> II generacija računara i kompjuterske igre</a:t>
            </a:r>
            <a:endParaRPr lang="sr-Latn-RS"/>
          </a:p>
        </p:txBody>
      </p:sp>
      <p:pic>
        <p:nvPicPr>
          <p:cNvPr id="6146" name="Picture 2" descr="Image result for pdp-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63688" y="2935425"/>
            <a:ext cx="4608512" cy="35899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846780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5"/>
            <a:ext cx="8229600" cy="5946035"/>
          </a:xfrm>
        </p:spPr>
        <p:txBody>
          <a:bodyPr>
            <a:normAutofit fontScale="85000" lnSpcReduction="10000"/>
          </a:bodyPr>
          <a:lstStyle/>
          <a:p>
            <a:r>
              <a:rPr lang="en-US" smtClean="0"/>
              <a:t>mogli </a:t>
            </a:r>
            <a:r>
              <a:rPr lang="en-US"/>
              <a:t>su da izvrše oko 100.000 operacija u </a:t>
            </a:r>
            <a:r>
              <a:rPr lang="en-US" smtClean="0"/>
              <a:t>sekundi</a:t>
            </a:r>
          </a:p>
          <a:p>
            <a:r>
              <a:rPr lang="en-US" smtClean="0"/>
              <a:t>svaki </a:t>
            </a:r>
            <a:r>
              <a:rPr lang="en-US"/>
              <a:t>računarski sistem je u sebi imao memorijsku jedinicu u kojoj su beleženi i programi i podaci zasnovanu na fon Nojmanovoj </a:t>
            </a:r>
            <a:r>
              <a:rPr lang="en-US" smtClean="0"/>
              <a:t>ideji</a:t>
            </a:r>
          </a:p>
          <a:p>
            <a:r>
              <a:rPr lang="en-US"/>
              <a:t>m</a:t>
            </a:r>
            <a:r>
              <a:rPr lang="en-US" smtClean="0"/>
              <a:t>emorijske </a:t>
            </a:r>
            <a:r>
              <a:rPr lang="en-US"/>
              <a:t>jedinice gradile su se od feritnih </a:t>
            </a:r>
            <a:r>
              <a:rPr lang="en-US" smtClean="0"/>
              <a:t>jezgara</a:t>
            </a:r>
          </a:p>
          <a:p>
            <a:r>
              <a:rPr lang="en-US" smtClean="0"/>
              <a:t>za </a:t>
            </a:r>
            <a:r>
              <a:rPr lang="en-US"/>
              <a:t>programiranje računara druge generacije koristili su se asemblerski jezici koji su koristili skraćenice ili simbolička imena za kodove instrukcija i adrese u memorijskoj jedinici. Programiranje na asemblerskom jeziku učinilo je rad programera efikasnijim. Specijalni programi, asemberi, prevodili su ove programe u mašinske instrukcije računara. Ovaj jezik je i dalje zahtevao jedan iskaz programa za jednu instrukciju računara i jezik je i dalje bio vezan za konretan računar. </a:t>
            </a:r>
            <a:endParaRPr lang="en-US" smtClean="0"/>
          </a:p>
          <a:p>
            <a:r>
              <a:rPr lang="en-US" smtClean="0"/>
              <a:t>mogli su </a:t>
            </a:r>
            <a:r>
              <a:rPr lang="en-US"/>
              <a:t>da obrađuju samo jedan po jedan asemblerski </a:t>
            </a:r>
            <a:r>
              <a:rPr lang="en-US" smtClean="0"/>
              <a:t>program</a:t>
            </a:r>
          </a:p>
          <a:p>
            <a:r>
              <a:rPr lang="en-US" smtClean="0"/>
              <a:t>timovi </a:t>
            </a:r>
            <a:r>
              <a:rPr lang="en-US"/>
              <a:t>računarskih operatera pripremali su pakete programa na karticama da bi računar uvek bio zauzet. Takva vrsta obrade nazivala se paketna obrada (batch processing).</a:t>
            </a:r>
            <a:endParaRPr lang="sr-Latn-RS"/>
          </a:p>
        </p:txBody>
      </p:sp>
      <p:sp>
        <p:nvSpPr>
          <p:cNvPr id="3" name="Slide Number Placeholder 2"/>
          <p:cNvSpPr>
            <a:spLocks noGrp="1"/>
          </p:cNvSpPr>
          <p:nvPr>
            <p:ph type="sldNum" sz="quarter" idx="15"/>
          </p:nvPr>
        </p:nvSpPr>
        <p:spPr/>
        <p:txBody>
          <a:bodyPr/>
          <a:lstStyle/>
          <a:p>
            <a:fld id="{1CD94E10-B533-4BA7-96D6-A65736BDE2D2}" type="slidenum">
              <a:rPr lang="en-GB" smtClean="0"/>
              <a:pPr/>
              <a:t>32</a:t>
            </a:fld>
            <a:endParaRPr lang="en-GB"/>
          </a:p>
        </p:txBody>
      </p:sp>
      <p:sp>
        <p:nvSpPr>
          <p:cNvPr id="4" name="Title 3"/>
          <p:cNvSpPr>
            <a:spLocks noGrp="1"/>
          </p:cNvSpPr>
          <p:nvPr>
            <p:ph type="title"/>
          </p:nvPr>
        </p:nvSpPr>
        <p:spPr>
          <a:xfrm>
            <a:off x="484908" y="124691"/>
            <a:ext cx="8201891" cy="512587"/>
          </a:xfrm>
        </p:spPr>
        <p:txBody>
          <a:bodyPr>
            <a:noAutofit/>
          </a:bodyPr>
          <a:lstStyle/>
          <a:p>
            <a:pPr algn="ctr"/>
            <a:r>
              <a:rPr lang="en-US" sz="2800"/>
              <a:t>Kako se programiralo u II generaciji računara?</a:t>
            </a:r>
            <a:endParaRPr lang="sr-Latn-RS" sz="2800"/>
          </a:p>
        </p:txBody>
      </p:sp>
    </p:spTree>
    <p:extLst>
      <p:ext uri="{BB962C8B-B14F-4D97-AF65-F5344CB8AC3E}">
        <p14:creationId xmlns="" xmlns:p14="http://schemas.microsoft.com/office/powerpoint/2010/main" val="2217265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19"/>
            <a:ext cx="8229600" cy="5730011"/>
          </a:xfrm>
        </p:spPr>
        <p:txBody>
          <a:bodyPr>
            <a:normAutofit fontScale="92500" lnSpcReduction="10000"/>
          </a:bodyPr>
          <a:lstStyle/>
          <a:p>
            <a:r>
              <a:rPr lang="sr-Latn-RS" smtClean="0"/>
              <a:t>Prvo </a:t>
            </a:r>
            <a:r>
              <a:rPr lang="sr-Latn-RS"/>
              <a:t>integrisano kolo je 1959. godine testirao Jack KIlby (Džek Kilbi) iz Texas Instruments. Nezavisno od njega do sličnog proizvoda došao je i Robert Noyce (Robert Nojs) iz Fairchild </a:t>
            </a:r>
            <a:r>
              <a:rPr lang="sr-Latn-RS" smtClean="0"/>
              <a:t>Semiconductor</a:t>
            </a:r>
            <a:endParaRPr lang="en-US" smtClean="0"/>
          </a:p>
          <a:p>
            <a:r>
              <a:rPr lang="sr-Latn-RS" smtClean="0"/>
              <a:t>mnogo </a:t>
            </a:r>
            <a:r>
              <a:rPr lang="sr-Latn-RS"/>
              <a:t>sličnih komponenata (tranzistora, poluprovodničkih dioda i sl) na malim silicijumskim </a:t>
            </a:r>
            <a:r>
              <a:rPr lang="sr-Latn-RS" smtClean="0"/>
              <a:t>pločicama</a:t>
            </a:r>
            <a:endParaRPr lang="en-US" smtClean="0"/>
          </a:p>
          <a:p>
            <a:r>
              <a:rPr lang="sr-Latn-RS" smtClean="0"/>
              <a:t>odmah </a:t>
            </a:r>
            <a:r>
              <a:rPr lang="sr-Latn-RS"/>
              <a:t>su našla mnoge primene, recimo u proizvodnji takozvanih kvarcnih </a:t>
            </a:r>
            <a:r>
              <a:rPr lang="sr-Latn-RS" smtClean="0"/>
              <a:t>časovnika</a:t>
            </a:r>
            <a:endParaRPr lang="en-US" smtClean="0"/>
          </a:p>
          <a:p>
            <a:r>
              <a:rPr lang="en-US" smtClean="0"/>
              <a:t>k</a:t>
            </a:r>
            <a:r>
              <a:rPr lang="sr-Latn-RS" smtClean="0"/>
              <a:t>orišćenje </a:t>
            </a:r>
            <a:r>
              <a:rPr lang="sr-Latn-RS"/>
              <a:t>integrisanih kola, koja se nazivaju i čipovi, učinilo je da računari postanu manji, brži i </a:t>
            </a:r>
            <a:r>
              <a:rPr lang="sr-Latn-RS" smtClean="0"/>
              <a:t>lakši</a:t>
            </a:r>
            <a:endParaRPr lang="en-US" smtClean="0"/>
          </a:p>
          <a:p>
            <a:r>
              <a:rPr lang="en-US" smtClean="0"/>
              <a:t>p</a:t>
            </a:r>
            <a:r>
              <a:rPr lang="sr-Latn-RS" smtClean="0"/>
              <a:t>ovećanje </a:t>
            </a:r>
            <a:r>
              <a:rPr lang="sr-Latn-RS"/>
              <a:t>snage računara uz istovremeno fizičko smanjivanje odmah je našlo primenu u svemirskom programu APOLO koji je početkom šezdesetih godina XX veka bio aktuelan u SAD-u.</a:t>
            </a:r>
          </a:p>
        </p:txBody>
      </p:sp>
      <p:sp>
        <p:nvSpPr>
          <p:cNvPr id="3" name="Slide Number Placeholder 2"/>
          <p:cNvSpPr>
            <a:spLocks noGrp="1"/>
          </p:cNvSpPr>
          <p:nvPr>
            <p:ph type="sldNum" sz="quarter" idx="15"/>
          </p:nvPr>
        </p:nvSpPr>
        <p:spPr/>
        <p:txBody>
          <a:bodyPr/>
          <a:lstStyle/>
          <a:p>
            <a:fld id="{1CD94E10-B533-4BA7-96D6-A65736BDE2D2}" type="slidenum">
              <a:rPr lang="en-GB" smtClean="0"/>
              <a:pPr/>
              <a:t>33</a:t>
            </a:fld>
            <a:endParaRPr lang="en-GB"/>
          </a:p>
        </p:txBody>
      </p:sp>
      <p:sp>
        <p:nvSpPr>
          <p:cNvPr id="4" name="Title 3"/>
          <p:cNvSpPr>
            <a:spLocks noGrp="1"/>
          </p:cNvSpPr>
          <p:nvPr>
            <p:ph type="title"/>
          </p:nvPr>
        </p:nvSpPr>
        <p:spPr>
          <a:xfrm>
            <a:off x="457200" y="152400"/>
            <a:ext cx="8229600" cy="756320"/>
          </a:xfrm>
        </p:spPr>
        <p:txBody>
          <a:bodyPr>
            <a:normAutofit fontScale="90000"/>
          </a:bodyPr>
          <a:lstStyle/>
          <a:p>
            <a:pPr algn="ctr"/>
            <a:r>
              <a:rPr lang="sr-Latn-RS"/>
              <a:t>III generacija računara – integrisano kolo</a:t>
            </a:r>
          </a:p>
        </p:txBody>
      </p:sp>
    </p:spTree>
    <p:extLst>
      <p:ext uri="{BB962C8B-B14F-4D97-AF65-F5344CB8AC3E}">
        <p14:creationId xmlns="" xmlns:p14="http://schemas.microsoft.com/office/powerpoint/2010/main" val="4283930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1CD94E10-B533-4BA7-96D6-A65736BDE2D2}" type="slidenum">
              <a:rPr lang="en-GB" smtClean="0"/>
              <a:pPr/>
              <a:t>34</a:t>
            </a:fld>
            <a:endParaRPr lang="en-GB"/>
          </a:p>
        </p:txBody>
      </p:sp>
      <p:sp>
        <p:nvSpPr>
          <p:cNvPr id="8" name="AutoShape 8" descr="Image result for first integrated circuit"/>
          <p:cNvSpPr>
            <a:spLocks noGrp="1" noChangeAspect="1" noChangeArrowheads="1"/>
          </p:cNvSpPr>
          <p:nvPr>
            <p:ph idx="1"/>
          </p:nvPr>
        </p:nvSpPr>
        <p:spPr bwMode="auto">
          <a:xfrm>
            <a:off x="457200" y="260350"/>
            <a:ext cx="8229600" cy="637857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smtClean="0"/>
              <a:t> prva generacija</a:t>
            </a:r>
          </a:p>
          <a:p>
            <a:endParaRPr lang="en-US"/>
          </a:p>
          <a:p>
            <a:endParaRPr lang="en-US" smtClean="0"/>
          </a:p>
          <a:p>
            <a:endParaRPr lang="en-US"/>
          </a:p>
          <a:p>
            <a:endParaRPr lang="en-US" smtClean="0"/>
          </a:p>
          <a:p>
            <a:endParaRPr lang="en-US" smtClean="0"/>
          </a:p>
          <a:p>
            <a:r>
              <a:rPr lang="en-US" smtClean="0"/>
              <a:t>kasnije  </a:t>
            </a:r>
            <a:endParaRPr lang="en-US"/>
          </a:p>
          <a:p>
            <a:endParaRPr lang="en-US" smtClean="0"/>
          </a:p>
          <a:p>
            <a:endParaRPr lang="en-US"/>
          </a:p>
          <a:p>
            <a:endParaRPr lang="en-US" smtClean="0"/>
          </a:p>
          <a:p>
            <a:r>
              <a:rPr lang="en-US"/>
              <a:t> </a:t>
            </a:r>
            <a:r>
              <a:rPr lang="en-US" smtClean="0"/>
              <a:t>danas </a:t>
            </a:r>
            <a:endParaRPr lang="sr-Latn-RS"/>
          </a:p>
        </p:txBody>
      </p:sp>
      <p:pic>
        <p:nvPicPr>
          <p:cNvPr id="7180" name="Picture 12" descr="Image result for first integrated circui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067945" y="5083"/>
            <a:ext cx="3816424" cy="2537825"/>
          </a:xfrm>
          <a:prstGeom prst="rect">
            <a:avLst/>
          </a:prstGeom>
          <a:noFill/>
          <a:extLst>
            <a:ext uri="{909E8E84-426E-40DD-AFC4-6F175D3DCCD1}">
              <a14:hiddenFill xmlns="" xmlns:a14="http://schemas.microsoft.com/office/drawing/2010/main">
                <a:solidFill>
                  <a:srgbClr val="FFFFFF"/>
                </a:solidFill>
              </a14:hiddenFill>
            </a:ext>
          </a:extLst>
        </p:spPr>
      </p:pic>
      <p:pic>
        <p:nvPicPr>
          <p:cNvPr id="7182" name="Picture 14" descr="Integrisano kolo"/>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08821" y="2700937"/>
            <a:ext cx="2626820" cy="2654473"/>
          </a:xfrm>
          <a:prstGeom prst="rect">
            <a:avLst/>
          </a:prstGeom>
          <a:noFill/>
          <a:extLst>
            <a:ext uri="{909E8E84-426E-40DD-AFC4-6F175D3DCCD1}">
              <a14:hiddenFill xmlns="" xmlns:a14="http://schemas.microsoft.com/office/drawing/2010/main">
                <a:solidFill>
                  <a:srgbClr val="FFFFFF"/>
                </a:solidFill>
              </a14:hiddenFill>
            </a:ext>
          </a:extLst>
        </p:spPr>
      </p:pic>
      <p:pic>
        <p:nvPicPr>
          <p:cNvPr id="7184" name="Picture 16" descr="Image result for integrated circuit"/>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890712" y="4926142"/>
            <a:ext cx="2543175" cy="18002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9813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9"/>
            <a:ext cx="8229600" cy="6378082"/>
          </a:xfrm>
        </p:spPr>
        <p:txBody>
          <a:bodyPr>
            <a:noAutofit/>
          </a:bodyPr>
          <a:lstStyle/>
          <a:p>
            <a:r>
              <a:rPr lang="sr-Latn-RS" sz="2100" smtClean="0"/>
              <a:t> </a:t>
            </a:r>
            <a:r>
              <a:rPr lang="sr-Latn-RS" sz="2100"/>
              <a:t>pri velikim kompanijama i univerzitetima </a:t>
            </a:r>
            <a:r>
              <a:rPr lang="en-US" sz="2100" smtClean="0"/>
              <a:t>postojali su </a:t>
            </a:r>
            <a:r>
              <a:rPr lang="sr-Latn-RS" sz="2100" smtClean="0"/>
              <a:t>veliki </a:t>
            </a:r>
            <a:r>
              <a:rPr lang="sr-Latn-RS" sz="2100"/>
              <a:t>računski centri sa velikim računarima koji su se nazivaju centrale (eng. </a:t>
            </a:r>
            <a:r>
              <a:rPr lang="sr-Latn-RS" sz="2100" smtClean="0"/>
              <a:t>mainframes)</a:t>
            </a:r>
            <a:r>
              <a:rPr lang="en-US" sz="2100" smtClean="0"/>
              <a:t>; </a:t>
            </a:r>
            <a:r>
              <a:rPr lang="sr-Latn-RS" sz="2100" smtClean="0"/>
              <a:t>računarska </a:t>
            </a:r>
            <a:r>
              <a:rPr lang="sr-Latn-RS" sz="2100"/>
              <a:t>snaga je </a:t>
            </a:r>
            <a:r>
              <a:rPr lang="sr-Latn-RS" sz="2100" smtClean="0"/>
              <a:t>centralizovana</a:t>
            </a:r>
            <a:endParaRPr lang="en-US" sz="2100" smtClean="0"/>
          </a:p>
          <a:p>
            <a:r>
              <a:rPr lang="sr-Latn-RS" sz="2100" smtClean="0"/>
              <a:t>1964</a:t>
            </a:r>
            <a:r>
              <a:rPr lang="sr-Latn-RS" sz="2100"/>
              <a:t>. godine - to je bio IBM </a:t>
            </a:r>
            <a:r>
              <a:rPr lang="sr-Latn-RS" sz="2100" smtClean="0"/>
              <a:t>360</a:t>
            </a:r>
            <a:r>
              <a:rPr lang="en-US" sz="2100" smtClean="0"/>
              <a:t> - </a:t>
            </a:r>
            <a:r>
              <a:rPr lang="sr-Latn-RS" sz="2100"/>
              <a:t>centrala opšte namene</a:t>
            </a:r>
            <a:r>
              <a:rPr lang="sr-Latn-RS" sz="2100" smtClean="0"/>
              <a:t> </a:t>
            </a:r>
            <a:r>
              <a:rPr lang="sr-Latn-RS" sz="2100"/>
              <a:t>To je bila familija računara koja je omogućavala korisniku da bira između devet različitih procesora i 70 tipova ulazno/izlaznih uređaja što je korisniku omogućavalo da prilagodi sistem svojm potrebama.</a:t>
            </a:r>
          </a:p>
          <a:p>
            <a:r>
              <a:rPr lang="sr-Latn-RS" sz="2100" smtClean="0"/>
              <a:t>1963. </a:t>
            </a:r>
            <a:r>
              <a:rPr lang="sr-Latn-RS" sz="2100"/>
              <a:t>prvi </a:t>
            </a:r>
            <a:r>
              <a:rPr lang="sr-Latn-RS" sz="2100" smtClean="0"/>
              <a:t>miniračunar</a:t>
            </a:r>
            <a:r>
              <a:rPr lang="en-US" sz="2100" smtClean="0"/>
              <a:t>, </a:t>
            </a:r>
            <a:r>
              <a:rPr lang="sr-Latn-RS" sz="2100" smtClean="0"/>
              <a:t>alternativa za centrale za one organizacije </a:t>
            </a:r>
            <a:r>
              <a:rPr lang="sr-Latn-RS" sz="2100"/>
              <a:t>koje nisu mogle sebi da ih priušte ili im one nisu ni bile </a:t>
            </a:r>
            <a:r>
              <a:rPr lang="sr-Latn-RS" sz="2100" smtClean="0"/>
              <a:t>potrebne </a:t>
            </a:r>
            <a:endParaRPr lang="sr-Latn-RS" sz="2100"/>
          </a:p>
        </p:txBody>
      </p:sp>
      <p:sp>
        <p:nvSpPr>
          <p:cNvPr id="3" name="Slide Number Placeholder 2"/>
          <p:cNvSpPr>
            <a:spLocks noGrp="1"/>
          </p:cNvSpPr>
          <p:nvPr>
            <p:ph type="sldNum" sz="quarter" idx="15"/>
          </p:nvPr>
        </p:nvSpPr>
        <p:spPr/>
        <p:txBody>
          <a:bodyPr/>
          <a:lstStyle/>
          <a:p>
            <a:fld id="{1CD94E10-B533-4BA7-96D6-A65736BDE2D2}" type="slidenum">
              <a:rPr lang="en-GB" smtClean="0"/>
              <a:pPr/>
              <a:t>35</a:t>
            </a:fld>
            <a:endParaRPr lang="en-GB"/>
          </a:p>
        </p:txBody>
      </p:sp>
    </p:spTree>
    <p:extLst>
      <p:ext uri="{BB962C8B-B14F-4D97-AF65-F5344CB8AC3E}">
        <p14:creationId xmlns="" xmlns:p14="http://schemas.microsoft.com/office/powerpoint/2010/main" val="36588796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764703"/>
            <a:ext cx="8229600" cy="5874027"/>
          </a:xfrm>
        </p:spPr>
        <p:txBody>
          <a:bodyPr>
            <a:normAutofit fontScale="77500" lnSpcReduction="20000"/>
          </a:bodyPr>
          <a:lstStyle/>
          <a:p>
            <a:r>
              <a:rPr lang="sr-Latn-RS" sz="2800" smtClean="0"/>
              <a:t>1968</a:t>
            </a:r>
            <a:r>
              <a:rPr lang="sr-Latn-RS" sz="2800"/>
              <a:t>. godine </a:t>
            </a:r>
            <a:r>
              <a:rPr lang="sr-Latn-RS" sz="2800" smtClean="0"/>
              <a:t>nabavljen je računar </a:t>
            </a:r>
            <a:r>
              <a:rPr lang="sr-Latn-RS" sz="2800"/>
              <a:t>iz ove </a:t>
            </a:r>
            <a:r>
              <a:rPr lang="sr-Latn-RS" sz="2800" smtClean="0"/>
              <a:t>familije za Prirodno-matematički fakultet, </a:t>
            </a:r>
            <a:r>
              <a:rPr lang="sr-Latn-RS" sz="2800"/>
              <a:t>model </a:t>
            </a:r>
            <a:r>
              <a:rPr lang="sr-Latn-RS" sz="2800" smtClean="0"/>
              <a:t>44</a:t>
            </a:r>
          </a:p>
          <a:p>
            <a:r>
              <a:rPr lang="sr-Latn-RS" sz="2800" smtClean="0"/>
              <a:t>imao je 64KB </a:t>
            </a:r>
            <a:r>
              <a:rPr lang="sr-Latn-RS" sz="2800"/>
              <a:t>unutrašnje memorije (kasnije proširen na 128KB</a:t>
            </a:r>
            <a:r>
              <a:rPr lang="sr-Latn-RS" sz="2800" smtClean="0"/>
              <a:t>)</a:t>
            </a:r>
          </a:p>
          <a:p>
            <a:r>
              <a:rPr lang="sr-Latn-RS" sz="2800"/>
              <a:t> </a:t>
            </a:r>
            <a:r>
              <a:rPr lang="sr-Latn-RS" sz="2800" smtClean="0"/>
              <a:t>radio na 1 MHz</a:t>
            </a:r>
          </a:p>
          <a:p>
            <a:r>
              <a:rPr lang="sr-Latn-RS" sz="2800"/>
              <a:t> </a:t>
            </a:r>
            <a:r>
              <a:rPr lang="sr-Latn-RS" sz="2800" smtClean="0"/>
              <a:t>memorija feritna, izgledala kao kutija za čizme</a:t>
            </a:r>
          </a:p>
          <a:p>
            <a:r>
              <a:rPr lang="sr-Latn-RS" sz="2800" smtClean="0"/>
              <a:t>imao </a:t>
            </a:r>
            <a:r>
              <a:rPr lang="sr-Latn-RS" sz="2800"/>
              <a:t>je uređaje </a:t>
            </a:r>
            <a:r>
              <a:rPr lang="sr-Latn-RS" sz="2800" smtClean="0"/>
              <a:t>diska (hdd) </a:t>
            </a:r>
            <a:r>
              <a:rPr lang="sr-Latn-RS" sz="2800"/>
              <a:t>kapaciteta od 1.3MB (kasnije su nabavljeni diskovi kapaciteta od </a:t>
            </a:r>
            <a:r>
              <a:rPr lang="sr-Latn-RS" sz="2800" smtClean="0"/>
              <a:t>7.2MB); </a:t>
            </a:r>
          </a:p>
          <a:p>
            <a:r>
              <a:rPr lang="sr-Latn-RS" sz="2800" smtClean="0"/>
              <a:t> IBM 360/44 PS – Programing system – operativni sistem</a:t>
            </a:r>
          </a:p>
          <a:p>
            <a:r>
              <a:rPr lang="sr-Latn-RS" sz="2800" smtClean="0"/>
              <a:t> imao je i drugi operativni sistem – DOS – disk operating system</a:t>
            </a:r>
          </a:p>
          <a:p>
            <a:r>
              <a:rPr lang="sr-Latn-RS" sz="2800"/>
              <a:t> </a:t>
            </a:r>
            <a:r>
              <a:rPr lang="sr-Latn-RS" sz="2800" smtClean="0"/>
              <a:t>operativni sistem se podizao sa diskova</a:t>
            </a:r>
          </a:p>
          <a:p>
            <a:r>
              <a:rPr lang="sr-Latn-RS" sz="2800"/>
              <a:t>o</a:t>
            </a:r>
            <a:r>
              <a:rPr lang="sr-Latn-RS" sz="2800" smtClean="0"/>
              <a:t>d </a:t>
            </a:r>
            <a:r>
              <a:rPr lang="sr-Latn-RS" sz="2800"/>
              <a:t>ulaznih uređaja imao je čitač bušenih </a:t>
            </a:r>
            <a:r>
              <a:rPr lang="sr-Latn-RS" sz="2800" smtClean="0"/>
              <a:t>kartica</a:t>
            </a:r>
          </a:p>
          <a:p>
            <a:r>
              <a:rPr lang="sr-Latn-RS" sz="2800" smtClean="0"/>
              <a:t>od </a:t>
            </a:r>
            <a:r>
              <a:rPr lang="sr-Latn-RS" sz="2800"/>
              <a:t>izlaznih uređaja bušač kartica i linijski </a:t>
            </a:r>
            <a:r>
              <a:rPr lang="sr-Latn-RS" sz="2800" smtClean="0"/>
              <a:t>štampač</a:t>
            </a:r>
          </a:p>
          <a:p>
            <a:r>
              <a:rPr lang="sr-Latn-RS" sz="2800" smtClean="0"/>
              <a:t>podržavao </a:t>
            </a:r>
            <a:r>
              <a:rPr lang="sr-Latn-RS" sz="2800"/>
              <a:t>je aritmetiku u pokretnom zarezu sa običnom i dvostrukom </a:t>
            </a:r>
            <a:r>
              <a:rPr lang="sr-Latn-RS" sz="2800" smtClean="0"/>
              <a:t>preciznošću</a:t>
            </a:r>
          </a:p>
          <a:p>
            <a:r>
              <a:rPr lang="sr-Latn-RS" sz="2800" smtClean="0"/>
              <a:t>njegov </a:t>
            </a:r>
            <a:r>
              <a:rPr lang="sr-Latn-RS" sz="2800"/>
              <a:t>operativni sistem dopuštao je samo paketnu obradu.</a:t>
            </a:r>
          </a:p>
          <a:p>
            <a:endParaRPr lang="sr-Latn-RS"/>
          </a:p>
        </p:txBody>
      </p:sp>
      <p:sp>
        <p:nvSpPr>
          <p:cNvPr id="2" name="Slide Number Placeholder 1"/>
          <p:cNvSpPr>
            <a:spLocks noGrp="1"/>
          </p:cNvSpPr>
          <p:nvPr>
            <p:ph type="sldNum" sz="quarter" idx="15"/>
          </p:nvPr>
        </p:nvSpPr>
        <p:spPr/>
        <p:txBody>
          <a:bodyPr/>
          <a:lstStyle/>
          <a:p>
            <a:fld id="{1CD94E10-B533-4BA7-96D6-A65736BDE2D2}" type="slidenum">
              <a:rPr lang="en-GB" smtClean="0"/>
              <a:pPr/>
              <a:t>36</a:t>
            </a:fld>
            <a:endParaRPr lang="en-GB"/>
          </a:p>
        </p:txBody>
      </p:sp>
      <p:sp>
        <p:nvSpPr>
          <p:cNvPr id="8" name="Title 3"/>
          <p:cNvSpPr>
            <a:spLocks noGrp="1"/>
          </p:cNvSpPr>
          <p:nvPr>
            <p:ph type="title"/>
          </p:nvPr>
        </p:nvSpPr>
        <p:spPr>
          <a:xfrm>
            <a:off x="457200" y="152400"/>
            <a:ext cx="8229600" cy="612304"/>
          </a:xfrm>
        </p:spPr>
        <p:txBody>
          <a:bodyPr>
            <a:normAutofit fontScale="90000"/>
          </a:bodyPr>
          <a:lstStyle/>
          <a:p>
            <a:pPr algn="ctr"/>
            <a:r>
              <a:rPr lang="en-US" smtClean="0"/>
              <a:t>IBM 360 - 44</a:t>
            </a:r>
            <a:endParaRPr lang="sr-Latn-RS"/>
          </a:p>
        </p:txBody>
      </p:sp>
    </p:spTree>
    <p:extLst>
      <p:ext uri="{BB962C8B-B14F-4D97-AF65-F5344CB8AC3E}">
        <p14:creationId xmlns="" xmlns:p14="http://schemas.microsoft.com/office/powerpoint/2010/main" val="4204311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CD94E10-B533-4BA7-96D6-A65736BDE2D2}" type="slidenum">
              <a:rPr lang="en-GB" smtClean="0"/>
              <a:pPr/>
              <a:t>37</a:t>
            </a:fld>
            <a:endParaRPr lang="en-GB"/>
          </a:p>
        </p:txBody>
      </p:sp>
      <p:sp>
        <p:nvSpPr>
          <p:cNvPr id="9" name="Content Placeholder 8"/>
          <p:cNvSpPr>
            <a:spLocks noGrp="1"/>
          </p:cNvSpPr>
          <p:nvPr>
            <p:ph sz="half" idx="2"/>
          </p:nvPr>
        </p:nvSpPr>
        <p:spPr>
          <a:xfrm>
            <a:off x="4648199" y="116632"/>
            <a:ext cx="4371975" cy="6624736"/>
          </a:xfrm>
        </p:spPr>
        <p:txBody>
          <a:bodyPr/>
          <a:lstStyle/>
          <a:p>
            <a:endParaRPr lang="sr-Latn-RS" smtClean="0"/>
          </a:p>
          <a:p>
            <a:endParaRPr lang="sr-Latn-RS"/>
          </a:p>
          <a:p>
            <a:r>
              <a:rPr lang="en-US" smtClean="0"/>
              <a:t>veli</a:t>
            </a:r>
            <a:r>
              <a:rPr lang="sr-Latn-RS" smtClean="0"/>
              <a:t>čine ormana</a:t>
            </a:r>
          </a:p>
          <a:p>
            <a:endParaRPr lang="sr-Latn-RS"/>
          </a:p>
          <a:p>
            <a:endParaRPr lang="sr-Latn-RS" smtClean="0"/>
          </a:p>
          <a:p>
            <a:endParaRPr lang="sr-Latn-RS"/>
          </a:p>
          <a:p>
            <a:endParaRPr lang="sr-Latn-RS" smtClean="0"/>
          </a:p>
          <a:p>
            <a:endParaRPr lang="sr-Latn-RS"/>
          </a:p>
          <a:p>
            <a:r>
              <a:rPr lang="sr-Latn-RS" smtClean="0"/>
              <a:t> disk drive 2311</a:t>
            </a:r>
          </a:p>
          <a:p>
            <a:r>
              <a:rPr lang="sr-Latn-RS" smtClean="0"/>
              <a:t>3600 obrtaja u minuti</a:t>
            </a:r>
          </a:p>
          <a:p>
            <a:r>
              <a:rPr lang="sr-Latn-RS"/>
              <a:t> </a:t>
            </a:r>
            <a:r>
              <a:rPr lang="sr-Latn-RS" sz="2400"/>
              <a:t>6 disketa 7,5 incha od po 1,7 MB; jedna se nije koristila</a:t>
            </a:r>
            <a:endParaRPr lang="sr-Latn-RS"/>
          </a:p>
          <a:p>
            <a:endParaRPr lang="sr-Latn-RS"/>
          </a:p>
        </p:txBody>
      </p:sp>
      <p:pic>
        <p:nvPicPr>
          <p:cNvPr id="10244" name="Picture 4" descr="https://upload.wikimedia.org/wikipedia/commons/thumb/b/b5/IBM_System_360_model_30_profile.agr.jpg/800px-IBM_System_360_model_30_profile.agr.jpg"/>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bwMode="auto">
          <a:xfrm>
            <a:off x="179512" y="120796"/>
            <a:ext cx="3744416" cy="2948164"/>
          </a:xfrm>
          <a:prstGeom prst="rect">
            <a:avLst/>
          </a:prstGeom>
          <a:noFill/>
          <a:extLst>
            <a:ext uri="{909E8E84-426E-40DD-AFC4-6F175D3DCCD1}">
              <a14:hiddenFill xmlns="" xmlns:a14="http://schemas.microsoft.com/office/drawing/2010/main">
                <a:solidFill>
                  <a:srgbClr val="FFFFFF"/>
                </a:solidFill>
              </a14:hiddenFill>
            </a:ext>
          </a:extLst>
        </p:spPr>
      </p:pic>
      <p:pic>
        <p:nvPicPr>
          <p:cNvPr id="10246" name="Picture 6" descr="https://upload.wikimedia.org/wikipedia/commons/thumb/e/ef/IBM_2311_memory_unit.JPG/800px-IBM_2311_memory_uni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608" y="3456403"/>
            <a:ext cx="2388195" cy="31823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890677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D94E10-B533-4BA7-96D6-A65736BDE2D2}" type="slidenum">
              <a:rPr lang="en-GB" smtClean="0"/>
              <a:pPr/>
              <a:t>38</a:t>
            </a:fld>
            <a:endParaRPr lang="en-GB"/>
          </a:p>
        </p:txBody>
      </p:sp>
      <p:sp>
        <p:nvSpPr>
          <p:cNvPr id="3" name="Title 2"/>
          <p:cNvSpPr>
            <a:spLocks noGrp="1"/>
          </p:cNvSpPr>
          <p:nvPr>
            <p:ph type="title"/>
          </p:nvPr>
        </p:nvSpPr>
        <p:spPr/>
        <p:txBody>
          <a:bodyPr/>
          <a:lstStyle/>
          <a:p>
            <a:endParaRPr lang="sr-Latn-RS"/>
          </a:p>
        </p:txBody>
      </p:sp>
      <p:sp>
        <p:nvSpPr>
          <p:cNvPr id="5" name="Content Placeholder 4"/>
          <p:cNvSpPr>
            <a:spLocks noGrp="1"/>
          </p:cNvSpPr>
          <p:nvPr>
            <p:ph sz="half" idx="2"/>
          </p:nvPr>
        </p:nvSpPr>
        <p:spPr/>
        <p:txBody>
          <a:bodyPr/>
          <a:lstStyle/>
          <a:p>
            <a:endParaRPr lang="sr-Latn-RS" smtClean="0"/>
          </a:p>
          <a:p>
            <a:r>
              <a:rPr lang="sr-Latn-RS"/>
              <a:t> </a:t>
            </a:r>
            <a:r>
              <a:rPr lang="sr-Latn-RS" smtClean="0"/>
              <a:t>konzola, pisaća mašina</a:t>
            </a:r>
          </a:p>
          <a:p>
            <a:endParaRPr lang="sr-Latn-RS"/>
          </a:p>
          <a:p>
            <a:r>
              <a:rPr lang="sr-Latn-RS" smtClean="0"/>
              <a:t>sa panelom sa prekidačima</a:t>
            </a:r>
            <a:endParaRPr lang="sr-Latn-RS"/>
          </a:p>
        </p:txBody>
      </p:sp>
      <p:sp>
        <p:nvSpPr>
          <p:cNvPr id="6" name="Content Placeholder 5"/>
          <p:cNvSpPr>
            <a:spLocks noGrp="1"/>
          </p:cNvSpPr>
          <p:nvPr>
            <p:ph sz="half" idx="1"/>
          </p:nvPr>
        </p:nvSpPr>
        <p:spPr>
          <a:xfrm>
            <a:off x="457200" y="1523999"/>
            <a:ext cx="4059936" cy="5114731"/>
          </a:xfrm>
        </p:spPr>
        <p:txBody>
          <a:bodyPr/>
          <a:lstStyle/>
          <a:p>
            <a:r>
              <a:rPr lang="sr-Latn-RS" smtClean="0"/>
              <a:t> </a:t>
            </a:r>
            <a:endParaRPr lang="sr-Latn-RS"/>
          </a:p>
        </p:txBody>
      </p:sp>
      <p:pic>
        <p:nvPicPr>
          <p:cNvPr id="12292" name="Picture 4" descr="https://upload.wikimedia.org/wikipedia/commons/3/39/IBM_system_360-50_console_-_MfK_Ber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9110" y="762000"/>
            <a:ext cx="4286250" cy="5715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715931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D94E10-B533-4BA7-96D6-A65736BDE2D2}" type="slidenum">
              <a:rPr lang="en-GB" smtClean="0"/>
              <a:pPr/>
              <a:t>39</a:t>
            </a:fld>
            <a:endParaRPr lang="en-GB"/>
          </a:p>
        </p:txBody>
      </p:sp>
      <p:sp>
        <p:nvSpPr>
          <p:cNvPr id="5" name="Content Placeholder 4"/>
          <p:cNvSpPr>
            <a:spLocks noGrp="1"/>
          </p:cNvSpPr>
          <p:nvPr>
            <p:ph sz="half" idx="2"/>
          </p:nvPr>
        </p:nvSpPr>
        <p:spPr>
          <a:xfrm>
            <a:off x="4648199" y="116631"/>
            <a:ext cx="4371975" cy="6522099"/>
          </a:xfrm>
        </p:spPr>
        <p:txBody>
          <a:bodyPr/>
          <a:lstStyle/>
          <a:p>
            <a:pPr marL="0" indent="0">
              <a:buNone/>
            </a:pPr>
            <a:r>
              <a:rPr lang="sr-Latn-RS" smtClean="0"/>
              <a:t> </a:t>
            </a:r>
          </a:p>
          <a:p>
            <a:endParaRPr lang="sr-Latn-RS"/>
          </a:p>
          <a:p>
            <a:r>
              <a:rPr lang="sr-Latn-RS" smtClean="0"/>
              <a:t>linijski štampač 1403</a:t>
            </a:r>
          </a:p>
          <a:p>
            <a:r>
              <a:rPr lang="sr-Latn-RS" smtClean="0"/>
              <a:t>300 kodova u minuti</a:t>
            </a:r>
          </a:p>
          <a:p>
            <a:r>
              <a:rPr lang="sr-Latn-RS" smtClean="0"/>
              <a:t>144 znaka</a:t>
            </a:r>
          </a:p>
          <a:p>
            <a:endParaRPr lang="sr-Latn-RS"/>
          </a:p>
          <a:p>
            <a:endParaRPr lang="sr-Latn-RS" smtClean="0"/>
          </a:p>
          <a:p>
            <a:endParaRPr lang="sr-Latn-RS"/>
          </a:p>
          <a:p>
            <a:endParaRPr lang="sr-Latn-RS" smtClean="0"/>
          </a:p>
          <a:p>
            <a:r>
              <a:rPr lang="sr-Latn-RS"/>
              <a:t> </a:t>
            </a:r>
            <a:r>
              <a:rPr lang="sr-Latn-RS" smtClean="0"/>
              <a:t>čitač/bušač kartica</a:t>
            </a:r>
            <a:endParaRPr lang="sr-Latn-RS"/>
          </a:p>
        </p:txBody>
      </p:sp>
      <p:pic>
        <p:nvPicPr>
          <p:cNvPr id="11266" name="Picture 2" descr="https://upload.wikimedia.org/wikipedia/commons/thumb/0/01/IBM_line_printer_1403.JPG/800px-IBM_line_printer_1403.JPG"/>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bwMode="auto">
          <a:xfrm>
            <a:off x="177667" y="116630"/>
            <a:ext cx="3386222" cy="3555533"/>
          </a:xfrm>
          <a:prstGeom prst="rect">
            <a:avLst/>
          </a:prstGeom>
          <a:noFill/>
          <a:extLst>
            <a:ext uri="{909E8E84-426E-40DD-AFC4-6F175D3DCCD1}">
              <a14:hiddenFill xmlns="" xmlns:a14="http://schemas.microsoft.com/office/drawing/2010/main">
                <a:solidFill>
                  <a:srgbClr val="FFFFFF"/>
                </a:solidFill>
              </a14:hiddenFill>
            </a:ext>
          </a:extLst>
        </p:spPr>
      </p:pic>
      <p:pic>
        <p:nvPicPr>
          <p:cNvPr id="11270" name="Picture 6" descr="Image result for card readers and punche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3645024"/>
            <a:ext cx="4283968" cy="32129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14071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Gruba podela perioda </a:t>
            </a:r>
            <a:r>
              <a:rPr lang="en-US"/>
              <a:t>u </a:t>
            </a:r>
            <a:r>
              <a:rPr lang="en-US" err="1"/>
              <a:t>razvoju</a:t>
            </a:r>
            <a:r>
              <a:rPr lang="en-US"/>
              <a:t> </a:t>
            </a:r>
            <a:r>
              <a:rPr lang="en-US" err="1"/>
              <a:t>računarstva</a:t>
            </a:r>
            <a:endParaRPr lang="en-GB"/>
          </a:p>
          <a:p>
            <a:pPr lvl="1" algn="ctr"/>
            <a:endParaRPr lang="sr-Latn-RS" smtClean="0"/>
          </a:p>
          <a:p>
            <a:pPr lvl="1"/>
            <a:r>
              <a:rPr lang="en-US" smtClean="0"/>
              <a:t> </a:t>
            </a:r>
            <a:r>
              <a:rPr lang="en-US"/>
              <a:t>Period pre </a:t>
            </a:r>
            <a:r>
              <a:rPr lang="en-US" err="1"/>
              <a:t>pojave</a:t>
            </a:r>
            <a:r>
              <a:rPr lang="en-US"/>
              <a:t> </a:t>
            </a:r>
            <a:r>
              <a:rPr lang="en-US" err="1"/>
              <a:t>elektronskih</a:t>
            </a:r>
            <a:r>
              <a:rPr lang="en-US"/>
              <a:t> </a:t>
            </a:r>
            <a:r>
              <a:rPr lang="en-US" err="1"/>
              <a:t>računara</a:t>
            </a:r>
            <a:r>
              <a:rPr lang="en-US"/>
              <a:t> (ER) do 1946. </a:t>
            </a:r>
            <a:r>
              <a:rPr lang="en-US" err="1"/>
              <a:t>godine</a:t>
            </a:r>
            <a:r>
              <a:rPr lang="en-US"/>
              <a:t>)</a:t>
            </a:r>
            <a:endParaRPr lang="en-GB"/>
          </a:p>
          <a:p>
            <a:pPr lvl="1"/>
            <a:endParaRPr lang="sr-Latn-RS"/>
          </a:p>
          <a:p>
            <a:pPr lvl="1"/>
            <a:r>
              <a:rPr lang="en-US" smtClean="0"/>
              <a:t>Period </a:t>
            </a:r>
            <a:r>
              <a:rPr lang="en-US" err="1"/>
              <a:t>nakon</a:t>
            </a:r>
            <a:r>
              <a:rPr lang="en-US"/>
              <a:t> </a:t>
            </a:r>
            <a:r>
              <a:rPr lang="en-US" err="1"/>
              <a:t>pojave</a:t>
            </a:r>
            <a:r>
              <a:rPr lang="en-US"/>
              <a:t> ER (</a:t>
            </a:r>
            <a:r>
              <a:rPr lang="en-US" err="1"/>
              <a:t>nakon</a:t>
            </a:r>
            <a:r>
              <a:rPr lang="en-US"/>
              <a:t> 1946. </a:t>
            </a:r>
            <a:r>
              <a:rPr lang="en-US" smtClean="0"/>
              <a:t>godine</a:t>
            </a:r>
            <a:r>
              <a:rPr lang="en-US"/>
              <a:t>) </a:t>
            </a:r>
            <a:endParaRPr lang="en-GB"/>
          </a:p>
          <a:p>
            <a:endParaRPr lang="en-GB"/>
          </a:p>
        </p:txBody>
      </p:sp>
      <p:sp>
        <p:nvSpPr>
          <p:cNvPr id="3" name="Title 2"/>
          <p:cNvSpPr>
            <a:spLocks noGrp="1"/>
          </p:cNvSpPr>
          <p:nvPr>
            <p:ph type="title"/>
          </p:nvPr>
        </p:nvSpPr>
        <p:spPr/>
        <p:txBody>
          <a:bodyPr/>
          <a:lstStyle/>
          <a:p>
            <a:endParaRPr lang="en-GB"/>
          </a:p>
        </p:txBody>
      </p:sp>
      <p:sp>
        <p:nvSpPr>
          <p:cNvPr id="4" name="Slide Number Placeholder 3"/>
          <p:cNvSpPr>
            <a:spLocks noGrp="1"/>
          </p:cNvSpPr>
          <p:nvPr>
            <p:ph type="sldNum" sz="quarter" idx="15"/>
          </p:nvPr>
        </p:nvSpPr>
        <p:spPr/>
        <p:txBody>
          <a:bodyPr/>
          <a:lstStyle/>
          <a:p>
            <a:fld id="{1CD94E10-B533-4BA7-96D6-A65736BDE2D2}" type="slidenum">
              <a:rPr lang="en-GB" smtClean="0"/>
              <a:pPr/>
              <a:t>4</a:t>
            </a:fld>
            <a:endParaRPr lang="en-GB"/>
          </a:p>
        </p:txBody>
      </p:sp>
    </p:spTree>
    <p:extLst>
      <p:ext uri="{BB962C8B-B14F-4D97-AF65-F5344CB8AC3E}">
        <p14:creationId xmlns="" xmlns:p14="http://schemas.microsoft.com/office/powerpoint/2010/main" val="30228217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86689"/>
            <a:ext cx="8229600" cy="5752041"/>
          </a:xfrm>
        </p:spPr>
        <p:txBody>
          <a:bodyPr>
            <a:normAutofit lnSpcReduction="10000"/>
          </a:bodyPr>
          <a:lstStyle/>
          <a:p>
            <a:r>
              <a:rPr lang="en-US" smtClean="0"/>
              <a:t> </a:t>
            </a:r>
            <a:r>
              <a:rPr lang="sr-Latn-RS" smtClean="0"/>
              <a:t>oko </a:t>
            </a:r>
            <a:r>
              <a:rPr lang="sr-Latn-RS"/>
              <a:t>milion operacija u </a:t>
            </a:r>
            <a:r>
              <a:rPr lang="sr-Latn-RS" smtClean="0"/>
              <a:t>sekundi</a:t>
            </a:r>
            <a:endParaRPr lang="en-US" smtClean="0"/>
          </a:p>
          <a:p>
            <a:r>
              <a:rPr lang="sr-Latn-RS" smtClean="0"/>
              <a:t>d</a:t>
            </a:r>
            <a:r>
              <a:rPr lang="en-US" smtClean="0"/>
              <a:t>o</a:t>
            </a:r>
            <a:r>
              <a:rPr lang="sr-Latn-RS" smtClean="0"/>
              <a:t>šlo </a:t>
            </a:r>
            <a:r>
              <a:rPr lang="sr-Latn-RS"/>
              <a:t>je do razvoja operativnih sistema kao grupe programa koja upravlja i nadgleda rad računarskog hardvera. Sa operativnim sistemom koji nadgleda memoriju računara, postalo je moguće istovremeno izvršavanje više programa (eng. multitasking</a:t>
            </a:r>
            <a:r>
              <a:rPr lang="sr-Latn-RS" smtClean="0"/>
              <a:t>)</a:t>
            </a:r>
            <a:endParaRPr lang="en-US" smtClean="0"/>
          </a:p>
          <a:p>
            <a:r>
              <a:rPr lang="en-US" smtClean="0"/>
              <a:t>um</a:t>
            </a:r>
            <a:r>
              <a:rPr lang="sr-Latn-RS" smtClean="0"/>
              <a:t>esto </a:t>
            </a:r>
            <a:r>
              <a:rPr lang="sr-Latn-RS"/>
              <a:t>grupisanja podataka u pakete, treća generacija računara omogućava obradu na liniji (eng. on-line processing) gde se ulazni podaci direktno unose u računar i njegov odgovor se "trenutno" dobija. Ovakva vrsta obrade dovela je do razvoja nove vrste aplikativnog softvera. Na primer, za stovarišta je </a:t>
            </a:r>
            <a:r>
              <a:rPr lang="sr-Latn-RS" smtClean="0"/>
              <a:t>ra</a:t>
            </a:r>
            <a:r>
              <a:rPr lang="en-US"/>
              <a:t>z</a:t>
            </a:r>
            <a:r>
              <a:rPr lang="sr-Latn-RS" smtClean="0"/>
              <a:t>vije</a:t>
            </a:r>
            <a:r>
              <a:rPr lang="en-US" smtClean="0"/>
              <a:t>n</a:t>
            </a:r>
            <a:r>
              <a:rPr lang="sr-Latn-RS" smtClean="0"/>
              <a:t> </a:t>
            </a:r>
            <a:r>
              <a:rPr lang="sr-Latn-RS"/>
              <a:t>softver za prijem narudžbi koje se odmah obrađuju. Aviokompanije su razvile sisteme za on-line rezervaciju i kupovinu karata.</a:t>
            </a:r>
          </a:p>
        </p:txBody>
      </p:sp>
      <p:sp>
        <p:nvSpPr>
          <p:cNvPr id="3" name="Slide Number Placeholder 2"/>
          <p:cNvSpPr>
            <a:spLocks noGrp="1"/>
          </p:cNvSpPr>
          <p:nvPr>
            <p:ph type="sldNum" sz="quarter" idx="15"/>
          </p:nvPr>
        </p:nvSpPr>
        <p:spPr/>
        <p:txBody>
          <a:bodyPr/>
          <a:lstStyle/>
          <a:p>
            <a:fld id="{1CD94E10-B533-4BA7-96D6-A65736BDE2D2}" type="slidenum">
              <a:rPr lang="en-GB" smtClean="0"/>
              <a:pPr/>
              <a:t>40</a:t>
            </a:fld>
            <a:endParaRPr lang="en-GB"/>
          </a:p>
        </p:txBody>
      </p:sp>
      <p:sp>
        <p:nvSpPr>
          <p:cNvPr id="5" name="Title 3"/>
          <p:cNvSpPr>
            <a:spLocks noGrp="1"/>
          </p:cNvSpPr>
          <p:nvPr>
            <p:ph type="title"/>
          </p:nvPr>
        </p:nvSpPr>
        <p:spPr>
          <a:xfrm>
            <a:off x="457200" y="152399"/>
            <a:ext cx="8229600" cy="734291"/>
          </a:xfrm>
        </p:spPr>
        <p:txBody>
          <a:bodyPr>
            <a:noAutofit/>
          </a:bodyPr>
          <a:lstStyle/>
          <a:p>
            <a:pPr algn="ctr"/>
            <a:r>
              <a:rPr lang="en-US" sz="2800"/>
              <a:t>Kako se programiralo u </a:t>
            </a:r>
            <a:r>
              <a:rPr lang="en-US" sz="2800" smtClean="0"/>
              <a:t>III </a:t>
            </a:r>
            <a:r>
              <a:rPr lang="en-US" sz="2800"/>
              <a:t>generaciji računara?</a:t>
            </a:r>
            <a:endParaRPr lang="sr-Latn-RS" sz="2800"/>
          </a:p>
        </p:txBody>
      </p:sp>
    </p:spTree>
    <p:extLst>
      <p:ext uri="{BB962C8B-B14F-4D97-AF65-F5344CB8AC3E}">
        <p14:creationId xmlns="" xmlns:p14="http://schemas.microsoft.com/office/powerpoint/2010/main" val="17007524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632"/>
            <a:ext cx="8229600" cy="6624736"/>
          </a:xfrm>
        </p:spPr>
        <p:txBody>
          <a:bodyPr>
            <a:normAutofit fontScale="92500" lnSpcReduction="10000"/>
          </a:bodyPr>
          <a:lstStyle/>
          <a:p>
            <a:r>
              <a:rPr lang="sr-Latn-RS"/>
              <a:t>Za programiranje računara korišćeni su viši programski jezici. Korišćenje ovih jezika eliminisalo je potrebu da programer za svaki računar uči njegov asemblerski </a:t>
            </a:r>
            <a:r>
              <a:rPr lang="sr-Latn-RS" smtClean="0"/>
              <a:t>jezik.</a:t>
            </a:r>
          </a:p>
          <a:p>
            <a:r>
              <a:rPr lang="sr-Latn-RS" smtClean="0"/>
              <a:t>1957</a:t>
            </a:r>
            <a:r>
              <a:rPr lang="sr-Latn-RS"/>
              <a:t>. godine nastala prva verzija jezika FORTRAN </a:t>
            </a:r>
            <a:r>
              <a:rPr lang="sr-Latn-RS" smtClean="0"/>
              <a:t>(FORmula </a:t>
            </a:r>
            <a:r>
              <a:rPr lang="sr-Latn-RS"/>
              <a:t>TRAnslaion). Jezik je ušao u široku upotrebu šezdesetih godina, a njegove novije verzije koriste se do današnjih dana. FORTRAN je omogućavao da se u jednom programskom iskazu zada složeno matematičko izračunavanje, jer jednom programskom iskazu odgovara više mašinskih instrukcija. </a:t>
            </a:r>
            <a:endParaRPr lang="sr-Latn-RS" smtClean="0"/>
          </a:p>
          <a:p>
            <a:r>
              <a:rPr lang="sr-Latn-RS" smtClean="0"/>
              <a:t>1960</a:t>
            </a:r>
            <a:r>
              <a:rPr lang="sr-Latn-RS"/>
              <a:t>. </a:t>
            </a:r>
            <a:r>
              <a:rPr lang="sr-Latn-RS" smtClean="0"/>
              <a:t>godine, za </a:t>
            </a:r>
            <a:r>
              <a:rPr lang="sr-Latn-RS"/>
              <a:t>potrebe poslovnih </a:t>
            </a:r>
            <a:r>
              <a:rPr lang="sr-Latn-RS" smtClean="0"/>
              <a:t>obrada, </a:t>
            </a:r>
            <a:r>
              <a:rPr lang="sr-Latn-RS"/>
              <a:t>nastao je </a:t>
            </a:r>
            <a:r>
              <a:rPr lang="sr-Latn-RS" smtClean="0"/>
              <a:t>COBOL (COmmon </a:t>
            </a:r>
            <a:r>
              <a:rPr lang="sr-Latn-RS"/>
              <a:t>Business-Oriented Language) i njegova karakteristika su široke mogućnosti u kreiranju i održavanju velikih podatkovnih datoteka. Specijalni programi, kompilatori, prevode iskaze ovih programa u sekvencije mašinskih instrukcija računara. </a:t>
            </a:r>
            <a:endParaRPr lang="sr-Latn-RS" smtClean="0"/>
          </a:p>
          <a:p>
            <a:r>
              <a:rPr lang="sr-Latn-RS" smtClean="0"/>
              <a:t>Programski </a:t>
            </a:r>
            <a:r>
              <a:rPr lang="sr-Latn-RS"/>
              <a:t>jezici FORTRAN i COBOL su prošli kroz proces standardizacije što je omogućilo korišćenje istih programa na različitim tipovima računara (prenosivost programa).</a:t>
            </a:r>
          </a:p>
        </p:txBody>
      </p:sp>
      <p:sp>
        <p:nvSpPr>
          <p:cNvPr id="3" name="Slide Number Placeholder 2"/>
          <p:cNvSpPr>
            <a:spLocks noGrp="1"/>
          </p:cNvSpPr>
          <p:nvPr>
            <p:ph type="sldNum" sz="quarter" idx="15"/>
          </p:nvPr>
        </p:nvSpPr>
        <p:spPr/>
        <p:txBody>
          <a:bodyPr/>
          <a:lstStyle/>
          <a:p>
            <a:fld id="{1CD94E10-B533-4BA7-96D6-A65736BDE2D2}" type="slidenum">
              <a:rPr lang="en-GB" smtClean="0"/>
              <a:pPr/>
              <a:t>41</a:t>
            </a:fld>
            <a:endParaRPr lang="en-GB"/>
          </a:p>
        </p:txBody>
      </p:sp>
    </p:spTree>
    <p:extLst>
      <p:ext uri="{BB962C8B-B14F-4D97-AF65-F5344CB8AC3E}">
        <p14:creationId xmlns="" xmlns:p14="http://schemas.microsoft.com/office/powerpoint/2010/main" val="32112779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616624"/>
          </a:xfrm>
        </p:spPr>
        <p:txBody>
          <a:bodyPr>
            <a:normAutofit fontScale="92500" lnSpcReduction="20000"/>
          </a:bodyPr>
          <a:lstStyle/>
          <a:p>
            <a:r>
              <a:rPr lang="sr-Latn-RS" smtClean="0"/>
              <a:t>1968.</a:t>
            </a:r>
            <a:r>
              <a:rPr lang="en-US" smtClean="0"/>
              <a:t> </a:t>
            </a:r>
            <a:r>
              <a:rPr lang="sr-Latn-RS" smtClean="0"/>
              <a:t> mikroprocesor</a:t>
            </a:r>
            <a:endParaRPr lang="en-US" smtClean="0"/>
          </a:p>
          <a:p>
            <a:r>
              <a:rPr lang="sr-Latn-RS" smtClean="0"/>
              <a:t> </a:t>
            </a:r>
            <a:r>
              <a:rPr lang="en-US" smtClean="0"/>
              <a:t>m</a:t>
            </a:r>
            <a:r>
              <a:rPr lang="sr-Latn-RS" smtClean="0"/>
              <a:t>ikroprocesori </a:t>
            </a:r>
            <a:r>
              <a:rPr lang="sr-Latn-RS"/>
              <a:t>su nastali za potrebe </a:t>
            </a:r>
            <a:r>
              <a:rPr lang="sr-Latn-RS" smtClean="0"/>
              <a:t>programiranih</a:t>
            </a:r>
            <a:r>
              <a:rPr lang="en-US" smtClean="0"/>
              <a:t> </a:t>
            </a:r>
            <a:r>
              <a:rPr lang="sr-Latn-RS" smtClean="0"/>
              <a:t>kalkulatora</a:t>
            </a:r>
            <a:r>
              <a:rPr lang="en-US" smtClean="0"/>
              <a:t>,</a:t>
            </a:r>
            <a:r>
              <a:rPr lang="sr-Latn-RS" smtClean="0"/>
              <a:t> </a:t>
            </a:r>
            <a:r>
              <a:rPr lang="sr-Latn-RS"/>
              <a:t>ali su odmah našli primenu i u računarskoj </a:t>
            </a:r>
            <a:r>
              <a:rPr lang="sr-Latn-RS" smtClean="0"/>
              <a:t>industriji</a:t>
            </a:r>
            <a:endParaRPr lang="en-US" smtClean="0"/>
          </a:p>
          <a:p>
            <a:r>
              <a:rPr lang="en-US" smtClean="0"/>
              <a:t>u</a:t>
            </a:r>
            <a:r>
              <a:rPr lang="sr-Latn-RS" smtClean="0"/>
              <a:t> </a:t>
            </a:r>
            <a:r>
              <a:rPr lang="sr-Latn-RS"/>
              <a:t>prethodnoj generaciji, računarske mogućnosti su bile raspodeljene između više integrisanih kola. Mikroprocesori kombinuju integrisana kola za obradu podataka, ograničenu memoriju, kontrolu ulazno izlaznih operacija u jedan </a:t>
            </a:r>
            <a:r>
              <a:rPr lang="sr-Latn-RS" smtClean="0"/>
              <a:t>čip</a:t>
            </a:r>
            <a:endParaRPr lang="en-US" smtClean="0"/>
          </a:p>
          <a:p>
            <a:r>
              <a:rPr lang="en-US" smtClean="0"/>
              <a:t>p</a:t>
            </a:r>
            <a:r>
              <a:rPr lang="sr-Latn-RS" smtClean="0"/>
              <a:t>rvi </a:t>
            </a:r>
            <a:r>
              <a:rPr lang="sr-Latn-RS"/>
              <a:t>komercijalno dostpuni </a:t>
            </a:r>
            <a:r>
              <a:rPr lang="sr-Latn-RS" smtClean="0"/>
              <a:t>mikroprocesor</a:t>
            </a:r>
            <a:endParaRPr lang="en-US" smtClean="0"/>
          </a:p>
          <a:p>
            <a:pPr marL="0" indent="0">
              <a:buNone/>
            </a:pPr>
            <a:r>
              <a:rPr lang="sr-Latn-RS" smtClean="0"/>
              <a:t> </a:t>
            </a:r>
            <a:r>
              <a:rPr lang="sr-Latn-RS"/>
              <a:t>Intel 4004 razvijen je 1971. godine. </a:t>
            </a:r>
            <a:endParaRPr lang="en-US" smtClean="0"/>
          </a:p>
          <a:p>
            <a:pPr marL="0" indent="0">
              <a:buNone/>
            </a:pPr>
            <a:r>
              <a:rPr lang="sr-Latn-RS" smtClean="0"/>
              <a:t>Kao </a:t>
            </a:r>
            <a:r>
              <a:rPr lang="sr-Latn-RS"/>
              <a:t>posledica ovog smanjivanja, </a:t>
            </a:r>
            <a:endParaRPr lang="en-US" smtClean="0"/>
          </a:p>
          <a:p>
            <a:pPr marL="0" indent="0">
              <a:buNone/>
            </a:pPr>
            <a:r>
              <a:rPr lang="sr-Latn-RS" smtClean="0"/>
              <a:t>računarska </a:t>
            </a:r>
            <a:r>
              <a:rPr lang="sr-Latn-RS"/>
              <a:t>snaga koja je </a:t>
            </a:r>
            <a:r>
              <a:rPr lang="sr-Latn-RS" smtClean="0"/>
              <a:t>zauzimala</a:t>
            </a:r>
            <a:endParaRPr lang="en-US" smtClean="0"/>
          </a:p>
          <a:p>
            <a:pPr marL="0" indent="0">
              <a:buNone/>
            </a:pPr>
            <a:r>
              <a:rPr lang="sr-Latn-RS" smtClean="0"/>
              <a:t> </a:t>
            </a:r>
            <a:r>
              <a:rPr lang="sr-Latn-RS"/>
              <a:t>celu sobu tokom 1950. godine sada </a:t>
            </a:r>
            <a:endParaRPr lang="en-US" smtClean="0"/>
          </a:p>
          <a:p>
            <a:pPr marL="0" indent="0">
              <a:buNone/>
            </a:pPr>
            <a:r>
              <a:rPr lang="sr-Latn-RS" smtClean="0"/>
              <a:t>staje </a:t>
            </a:r>
            <a:r>
              <a:rPr lang="sr-Latn-RS"/>
              <a:t>na malo parče silicijuma veličine novčića.</a:t>
            </a:r>
          </a:p>
        </p:txBody>
      </p:sp>
      <p:sp>
        <p:nvSpPr>
          <p:cNvPr id="3" name="Slide Number Placeholder 2"/>
          <p:cNvSpPr>
            <a:spLocks noGrp="1"/>
          </p:cNvSpPr>
          <p:nvPr>
            <p:ph type="sldNum" sz="quarter" idx="15"/>
          </p:nvPr>
        </p:nvSpPr>
        <p:spPr/>
        <p:txBody>
          <a:bodyPr/>
          <a:lstStyle/>
          <a:p>
            <a:fld id="{1CD94E10-B533-4BA7-96D6-A65736BDE2D2}" type="slidenum">
              <a:rPr lang="en-GB" smtClean="0"/>
              <a:pPr/>
              <a:t>42</a:t>
            </a:fld>
            <a:endParaRPr lang="en-GB"/>
          </a:p>
        </p:txBody>
      </p:sp>
      <p:sp>
        <p:nvSpPr>
          <p:cNvPr id="4" name="Title 3"/>
          <p:cNvSpPr>
            <a:spLocks noGrp="1"/>
          </p:cNvSpPr>
          <p:nvPr>
            <p:ph type="title"/>
          </p:nvPr>
        </p:nvSpPr>
        <p:spPr>
          <a:xfrm>
            <a:off x="457200" y="152400"/>
            <a:ext cx="8229600" cy="756320"/>
          </a:xfrm>
        </p:spPr>
        <p:txBody>
          <a:bodyPr>
            <a:normAutofit fontScale="90000"/>
          </a:bodyPr>
          <a:lstStyle/>
          <a:p>
            <a:r>
              <a:rPr lang="en-US" smtClean="0"/>
              <a:t>IV</a:t>
            </a:r>
            <a:r>
              <a:rPr lang="sr-Latn-RS" smtClean="0"/>
              <a:t> </a:t>
            </a:r>
            <a:r>
              <a:rPr lang="sr-Latn-RS"/>
              <a:t>generacija računara – </a:t>
            </a:r>
            <a:r>
              <a:rPr lang="en-US" smtClean="0"/>
              <a:t>mikroprocesor</a:t>
            </a:r>
            <a:endParaRPr lang="sr-Latn-RS"/>
          </a:p>
        </p:txBody>
      </p:sp>
      <p:pic>
        <p:nvPicPr>
          <p:cNvPr id="1026" name="Picture 2" descr="Procesor Intel 8088"/>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32240" y="3995530"/>
            <a:ext cx="1925425" cy="180784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276873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39"/>
            <a:ext cx="8229600" cy="6450091"/>
          </a:xfrm>
        </p:spPr>
        <p:txBody>
          <a:bodyPr>
            <a:normAutofit/>
          </a:bodyPr>
          <a:lstStyle/>
          <a:p>
            <a:r>
              <a:rPr lang="en-US" sz="2400" smtClean="0"/>
              <a:t> </a:t>
            </a:r>
            <a:r>
              <a:rPr lang="sr-Latn-RS" sz="2400"/>
              <a:t>zahvaljujući tehnologiji visoke integracije omogućeno je pakovanje još više snage u centrale. Tako je nastala familija računara velike snage koji se nazivaju superračunari (eng. supercomputers), koji su razvijani za potrebe složenih naučnih izračunavanja. Najpoznatije računare ove vrste je razvio </a:t>
            </a:r>
            <a:r>
              <a:rPr lang="sr-Latn-RS" sz="2400" i="1"/>
              <a:t>Seymour Cray</a:t>
            </a:r>
            <a:r>
              <a:rPr lang="sr-Latn-RS" sz="2400"/>
              <a:t> (Simor Krej) za firmu CDC (Control Data Computers), a kasnije za sopstvenu firmu Cray Research</a:t>
            </a:r>
            <a:r>
              <a:rPr lang="sr-Latn-RS" sz="2400" smtClean="0"/>
              <a:t>.</a:t>
            </a:r>
            <a:endParaRPr lang="en-US" sz="2400" smtClean="0"/>
          </a:p>
        </p:txBody>
      </p:sp>
      <p:sp>
        <p:nvSpPr>
          <p:cNvPr id="3" name="Slide Number Placeholder 2"/>
          <p:cNvSpPr>
            <a:spLocks noGrp="1"/>
          </p:cNvSpPr>
          <p:nvPr>
            <p:ph type="sldNum" sz="quarter" idx="15"/>
          </p:nvPr>
        </p:nvSpPr>
        <p:spPr/>
        <p:txBody>
          <a:bodyPr/>
          <a:lstStyle/>
          <a:p>
            <a:fld id="{1CD94E10-B533-4BA7-96D6-A65736BDE2D2}" type="slidenum">
              <a:rPr lang="en-GB" smtClean="0"/>
              <a:pPr/>
              <a:t>43</a:t>
            </a:fld>
            <a:endParaRPr lang="en-GB"/>
          </a:p>
        </p:txBody>
      </p:sp>
      <p:pic>
        <p:nvPicPr>
          <p:cNvPr id="5" name="Picture 2" descr="Image result for seymour cray supercompute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0" y="2857270"/>
            <a:ext cx="3048000" cy="38160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647063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7"/>
            <a:ext cx="8229600" cy="6378083"/>
          </a:xfrm>
        </p:spPr>
        <p:txBody>
          <a:bodyPr>
            <a:normAutofit/>
          </a:bodyPr>
          <a:lstStyle/>
          <a:p>
            <a:r>
              <a:rPr lang="en-US" sz="2400" smtClean="0"/>
              <a:t> </a:t>
            </a:r>
            <a:r>
              <a:rPr lang="sr-Latn-RS" sz="2400"/>
              <a:t>Od sredine 70-tih godina počeo je razvoj </a:t>
            </a:r>
            <a:r>
              <a:rPr lang="sr-Latn-RS" sz="2400" i="1"/>
              <a:t>mikroračunara</a:t>
            </a:r>
            <a:r>
              <a:rPr lang="sr-Latn-RS" sz="2400"/>
              <a:t> na bazi mikroprocesora. Prvi takav računar je Altair 8800 iz 1975. godine (MITS - Micro Instrumentation and Telementry Systems) zasnovan na Intel procesoru 8080A. Imao je 256 bajtova memorije, nije imao nikakav softver, a programirao se na mašinskom jeziku. Zanimljivo je da su programski jezik Basic (Beginners All-Purpose Language Instruction Code) za Altair razvili </a:t>
            </a:r>
            <a:r>
              <a:rPr lang="sr-Latn-RS" sz="2400" i="1"/>
              <a:t>Bill Gates</a:t>
            </a:r>
            <a:r>
              <a:rPr lang="sr-Latn-RS" sz="2400"/>
              <a:t> (Bil Gejts) i </a:t>
            </a:r>
            <a:r>
              <a:rPr lang="sr-Latn-RS" sz="2400" i="1"/>
              <a:t>Paul Allen </a:t>
            </a:r>
            <a:r>
              <a:rPr lang="sr-Latn-RS" sz="2400"/>
              <a:t>(Pol Alen) koji su kasnije osnovali firmu Microsoft.</a:t>
            </a:r>
          </a:p>
        </p:txBody>
      </p:sp>
      <p:sp>
        <p:nvSpPr>
          <p:cNvPr id="3" name="Slide Number Placeholder 2"/>
          <p:cNvSpPr>
            <a:spLocks noGrp="1"/>
          </p:cNvSpPr>
          <p:nvPr>
            <p:ph type="sldNum" sz="quarter" idx="15"/>
          </p:nvPr>
        </p:nvSpPr>
        <p:spPr/>
        <p:txBody>
          <a:bodyPr/>
          <a:lstStyle/>
          <a:p>
            <a:fld id="{1CD94E10-B533-4BA7-96D6-A65736BDE2D2}" type="slidenum">
              <a:rPr lang="en-GB" smtClean="0"/>
              <a:pPr/>
              <a:t>44</a:t>
            </a:fld>
            <a:endParaRPr lang="en-GB"/>
          </a:p>
        </p:txBody>
      </p:sp>
      <p:pic>
        <p:nvPicPr>
          <p:cNvPr id="1026" name="Picture 2" descr="Image result for altair 880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3825" y="3929811"/>
            <a:ext cx="4610058" cy="270892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Image result for altair 880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18187" y="3588824"/>
            <a:ext cx="3514253" cy="31676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208145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632"/>
            <a:ext cx="8229600" cy="6741368"/>
          </a:xfrm>
        </p:spPr>
        <p:txBody>
          <a:bodyPr>
            <a:normAutofit/>
          </a:bodyPr>
          <a:lstStyle/>
          <a:p>
            <a:r>
              <a:rPr lang="en-US" sz="2400" smtClean="0"/>
              <a:t> </a:t>
            </a:r>
            <a:r>
              <a:rPr lang="sr-Latn-RS" sz="2400"/>
              <a:t>Ubrzo su se pojavili i mnogi drugi mikroračunari, koji su počeli da se nazivaju </a:t>
            </a:r>
            <a:r>
              <a:rPr lang="sr-Latn-RS" sz="2400" i="1"/>
              <a:t>kućni računari</a:t>
            </a:r>
            <a:r>
              <a:rPr lang="sr-Latn-RS" sz="2400"/>
              <a:t> (eng. home computers) ili </a:t>
            </a:r>
            <a:r>
              <a:rPr lang="sr-Latn-RS" sz="2400" i="1"/>
              <a:t>personalni računari</a:t>
            </a:r>
            <a:r>
              <a:rPr lang="sr-Latn-RS" sz="2400"/>
              <a:t> (eng. personal computers - PC): 1977. prvi računari firme Apple, Tandy Radio Shack, 1980. Commodore. Kod nas je posebno bio popularan računar Sinclair Spectrum koji je za to vreme podržavao jako dobru grafiku i omogućavao razvoj jako dobrih igara. Kao izlazni uređaj koristio je stnadardni televizor, a za ulaz i skladištenje korišćen je standardni kasetofon. </a:t>
            </a:r>
          </a:p>
        </p:txBody>
      </p:sp>
      <p:sp>
        <p:nvSpPr>
          <p:cNvPr id="3" name="Slide Number Placeholder 2"/>
          <p:cNvSpPr>
            <a:spLocks noGrp="1"/>
          </p:cNvSpPr>
          <p:nvPr>
            <p:ph type="sldNum" sz="quarter" idx="15"/>
          </p:nvPr>
        </p:nvSpPr>
        <p:spPr/>
        <p:txBody>
          <a:bodyPr/>
          <a:lstStyle/>
          <a:p>
            <a:fld id="{1CD94E10-B533-4BA7-96D6-A65736BDE2D2}" type="slidenum">
              <a:rPr lang="en-GB" smtClean="0"/>
              <a:pPr/>
              <a:t>45</a:t>
            </a:fld>
            <a:endParaRPr lang="en-GB"/>
          </a:p>
        </p:txBody>
      </p:sp>
      <p:pic>
        <p:nvPicPr>
          <p:cNvPr id="2052" name="Picture 4" descr="Image result for commodore comput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5821" y="3861048"/>
            <a:ext cx="4320480" cy="2882765"/>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Image result for spectrum sinclai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13256" y="3900144"/>
            <a:ext cx="4283968" cy="28436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024430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39"/>
            <a:ext cx="8229600" cy="6450091"/>
          </a:xfrm>
        </p:spPr>
        <p:txBody>
          <a:bodyPr>
            <a:normAutofit/>
          </a:bodyPr>
          <a:lstStyle/>
          <a:p>
            <a:r>
              <a:rPr lang="en-US" sz="2400" smtClean="0"/>
              <a:t> </a:t>
            </a:r>
            <a:r>
              <a:rPr lang="sr-Latn-RS" sz="2400"/>
              <a:t>Početkom 80-tih godina (1981) i prestižna firma IBM je pustila svoj prvi personalni računar, takozvani IBM Personal Computer (IBM-PC) koji je bio zasnovan na procesoru Intel 8086. Prvi IBM personalni računari su imali brzinu procesora od 4.7MHz, unutrašnju memoriju od 128KB, disketnu jedinicu od 5.25", a disk (koji nije bio obavezan) je imao kapacitet od 10MB. Ekrani ovih računara su bili monohromatski i nisu podržavali grafiku. I kasniji modeli ovog proizvođača zasnivaju se na procesorima ove firme. Usledio je računar IBM PC XT, a zatim su se računari nazivali prema ugrađenom procesoru: Intel 80286, 80386, 80486 do Pentiuma 80586.</a:t>
            </a:r>
          </a:p>
        </p:txBody>
      </p:sp>
      <p:sp>
        <p:nvSpPr>
          <p:cNvPr id="3" name="Slide Number Placeholder 2"/>
          <p:cNvSpPr>
            <a:spLocks noGrp="1"/>
          </p:cNvSpPr>
          <p:nvPr>
            <p:ph type="sldNum" sz="quarter" idx="15"/>
          </p:nvPr>
        </p:nvSpPr>
        <p:spPr/>
        <p:txBody>
          <a:bodyPr/>
          <a:lstStyle/>
          <a:p>
            <a:fld id="{1CD94E10-B533-4BA7-96D6-A65736BDE2D2}" type="slidenum">
              <a:rPr lang="en-GB" smtClean="0"/>
              <a:pPr/>
              <a:t>46</a:t>
            </a:fld>
            <a:endParaRPr lang="en-GB"/>
          </a:p>
        </p:txBody>
      </p:sp>
      <p:pic>
        <p:nvPicPr>
          <p:cNvPr id="3074" name="Picture 2" descr="Image result for intel 8028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18027" y="4349813"/>
            <a:ext cx="4265860" cy="20825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298830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6552728"/>
          </a:xfrm>
        </p:spPr>
        <p:txBody>
          <a:bodyPr>
            <a:normAutofit lnSpcReduction="10000"/>
          </a:bodyPr>
          <a:lstStyle/>
          <a:p>
            <a:r>
              <a:rPr lang="en-US" smtClean="0"/>
              <a:t> </a:t>
            </a:r>
            <a:r>
              <a:rPr lang="sr-Latn-RS"/>
              <a:t>Tržište mikroračunara je veoma brzo raslo, pre svega sa pojavom </a:t>
            </a:r>
            <a:r>
              <a:rPr lang="sr-Latn-RS" i="1"/>
              <a:t>personalno softvera</a:t>
            </a:r>
            <a:r>
              <a:rPr lang="sr-Latn-RS"/>
              <a:t> koji je ljudima najrazličitijeg profila omogućavao da lakše obave mnoge zadatke:</a:t>
            </a:r>
            <a:br>
              <a:rPr lang="sr-Latn-RS"/>
            </a:br>
            <a:r>
              <a:rPr lang="sr-Latn-RS"/>
              <a:t>- pišu i menjaju dokumenta (word processing)</a:t>
            </a:r>
            <a:br>
              <a:rPr lang="sr-Latn-RS"/>
            </a:br>
            <a:r>
              <a:rPr lang="sr-Latn-RS"/>
              <a:t>- prave tabele (spradsheets)</a:t>
            </a:r>
            <a:br>
              <a:rPr lang="sr-Latn-RS"/>
            </a:br>
            <a:r>
              <a:rPr lang="sr-Latn-RS"/>
              <a:t>- crtaju grafikone (graphics packages)</a:t>
            </a:r>
            <a:br>
              <a:rPr lang="sr-Latn-RS"/>
            </a:br>
            <a:r>
              <a:rPr lang="sr-Latn-RS"/>
              <a:t>- prave i održavaju svoje baze podataka (database programs)</a:t>
            </a:r>
            <a:br>
              <a:rPr lang="sr-Latn-RS"/>
            </a:br>
            <a:r>
              <a:rPr lang="sr-Latn-RS"/>
              <a:t>Za računare četvrte generacije je karakterističan razvoj neproceduralnih programskih jezika koje mogu da savladaju i korisnici koji nemaju specijalno računarsko obrazovanje. Korisnik treba da navede šta su ulazni podaci, kako ih treba obardait i kako treba predstaviti rezultate obrade. Ovi jezici koriste u njih ugrađeno znanje da bi generisali program koji treba da obavi postavljeni zadatak. </a:t>
            </a:r>
          </a:p>
        </p:txBody>
      </p:sp>
      <p:sp>
        <p:nvSpPr>
          <p:cNvPr id="3" name="Slide Number Placeholder 2"/>
          <p:cNvSpPr>
            <a:spLocks noGrp="1"/>
          </p:cNvSpPr>
          <p:nvPr>
            <p:ph type="sldNum" sz="quarter" idx="15"/>
          </p:nvPr>
        </p:nvSpPr>
        <p:spPr/>
        <p:txBody>
          <a:bodyPr/>
          <a:lstStyle/>
          <a:p>
            <a:fld id="{1CD94E10-B533-4BA7-96D6-A65736BDE2D2}" type="slidenum">
              <a:rPr lang="en-GB" smtClean="0"/>
              <a:pPr/>
              <a:t>47</a:t>
            </a:fld>
            <a:endParaRPr lang="en-GB"/>
          </a:p>
        </p:txBody>
      </p:sp>
    </p:spTree>
    <p:extLst>
      <p:ext uri="{BB962C8B-B14F-4D97-AF65-F5344CB8AC3E}">
        <p14:creationId xmlns="" xmlns:p14="http://schemas.microsoft.com/office/powerpoint/2010/main" val="9551233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457200" indent="-457200">
              <a:buAutoNum type="arabicPeriod"/>
            </a:pPr>
            <a:r>
              <a:rPr lang="sr-Latn-RS" smtClean="0"/>
              <a:t>Popuniti rupe, ako ih ima</a:t>
            </a:r>
          </a:p>
          <a:p>
            <a:pPr marL="457200" indent="-457200">
              <a:buAutoNum type="arabicPeriod"/>
            </a:pPr>
            <a:r>
              <a:rPr lang="sr-Latn-RS"/>
              <a:t> </a:t>
            </a:r>
            <a:r>
              <a:rPr lang="sr-Latn-RS" smtClean="0"/>
              <a:t>Završiti IV, V,... generaciju</a:t>
            </a:r>
          </a:p>
          <a:p>
            <a:pPr marL="457200" indent="-457200">
              <a:buAutoNum type="arabicPeriod"/>
            </a:pPr>
            <a:r>
              <a:rPr lang="sr-Latn-RS"/>
              <a:t> N</a:t>
            </a:r>
            <a:r>
              <a:rPr lang="sr-Latn-RS" smtClean="0"/>
              <a:t>apraviti </a:t>
            </a:r>
            <a:r>
              <a:rPr lang="en-US" smtClean="0"/>
              <a:t>teze</a:t>
            </a:r>
            <a:r>
              <a:rPr lang="sr-Latn-RS" smtClean="0"/>
              <a:t>– </a:t>
            </a:r>
            <a:r>
              <a:rPr lang="sr-Latn-RS" smtClean="0"/>
              <a:t>izdvojiti najbitnije</a:t>
            </a:r>
          </a:p>
          <a:p>
            <a:pPr marL="457200" indent="-457200">
              <a:buAutoNum type="arabicPeriod"/>
            </a:pPr>
            <a:r>
              <a:rPr lang="sr-Latn-RS"/>
              <a:t> Koliko ih je studiralo na Trinity </a:t>
            </a:r>
            <a:r>
              <a:rPr lang="sr-Latn-RS" smtClean="0"/>
              <a:t>College</a:t>
            </a:r>
            <a:r>
              <a:rPr lang="en-US" smtClean="0"/>
              <a:t>?</a:t>
            </a:r>
            <a:endParaRPr lang="sr-Latn-RS" smtClean="0"/>
          </a:p>
          <a:p>
            <a:r>
              <a:rPr lang="en-US" smtClean="0"/>
              <a:t> (ne </a:t>
            </a:r>
            <a:r>
              <a:rPr lang="sr-Latn-RS" smtClean="0"/>
              <a:t>računajući </a:t>
            </a:r>
            <a:r>
              <a:rPr lang="sr-Latn-RS" smtClean="0"/>
              <a:t>mg</a:t>
            </a:r>
            <a:r>
              <a:rPr lang="en-US" smtClean="0"/>
              <a:t>)</a:t>
            </a:r>
          </a:p>
          <a:p>
            <a:r>
              <a:rPr lang="en-US" smtClean="0"/>
              <a:t>poslati  na fionacheef@gmail.com</a:t>
            </a:r>
            <a:endParaRPr lang="en-US" smtClean="0"/>
          </a:p>
          <a:p>
            <a:endParaRPr lang="sr-Latn-RS"/>
          </a:p>
        </p:txBody>
      </p:sp>
      <p:sp>
        <p:nvSpPr>
          <p:cNvPr id="3" name="Title 2"/>
          <p:cNvSpPr>
            <a:spLocks noGrp="1"/>
          </p:cNvSpPr>
          <p:nvPr>
            <p:ph type="ctrTitle"/>
          </p:nvPr>
        </p:nvSpPr>
        <p:spPr/>
        <p:txBody>
          <a:bodyPr/>
          <a:lstStyle/>
          <a:p>
            <a:r>
              <a:rPr lang="en-US" smtClean="0"/>
              <a:t>DOMA</a:t>
            </a:r>
            <a:r>
              <a:rPr lang="sr-Latn-RS" smtClean="0"/>
              <a:t>ĆI ZADATAK</a:t>
            </a:r>
            <a:endParaRPr lang="sr-Latn-RS"/>
          </a:p>
        </p:txBody>
      </p:sp>
      <p:sp>
        <p:nvSpPr>
          <p:cNvPr id="4" name="Slide Number Placeholder 3"/>
          <p:cNvSpPr>
            <a:spLocks noGrp="1"/>
          </p:cNvSpPr>
          <p:nvPr>
            <p:ph type="sldNum" sz="quarter" idx="11"/>
          </p:nvPr>
        </p:nvSpPr>
        <p:spPr/>
        <p:txBody>
          <a:bodyPr/>
          <a:lstStyle/>
          <a:p>
            <a:fld id="{1CD94E10-B533-4BA7-96D6-A65736BDE2D2}" type="slidenum">
              <a:rPr lang="en-GB" smtClean="0"/>
              <a:pPr/>
              <a:t>48</a:t>
            </a:fld>
            <a:endParaRPr lang="en-GB"/>
          </a:p>
        </p:txBody>
      </p:sp>
    </p:spTree>
    <p:extLst>
      <p:ext uri="{BB962C8B-B14F-4D97-AF65-F5344CB8AC3E}">
        <p14:creationId xmlns="" xmlns:p14="http://schemas.microsoft.com/office/powerpoint/2010/main" val="3701583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60648"/>
            <a:ext cx="4059936" cy="5835352"/>
          </a:xfrm>
        </p:spPr>
        <p:txBody>
          <a:bodyPr>
            <a:normAutofit fontScale="92500" lnSpcReduction="20000"/>
          </a:bodyPr>
          <a:lstStyle/>
          <a:p>
            <a:pPr marL="0" indent="0">
              <a:buNone/>
            </a:pPr>
            <a:r>
              <a:rPr lang="sr-Latn-RS" smtClean="0"/>
              <a:t>pre nove ere</a:t>
            </a:r>
          </a:p>
          <a:p>
            <a:r>
              <a:rPr lang="sr-Latn-RS" smtClean="0"/>
              <a:t>razvijeno brojanje - </a:t>
            </a:r>
            <a:r>
              <a:rPr lang="sr-Latn-RS"/>
              <a:t>do 5000 gpne </a:t>
            </a:r>
            <a:endParaRPr lang="sr-Latn-RS" smtClean="0"/>
          </a:p>
          <a:p>
            <a:r>
              <a:rPr lang="sr-Latn-RS" smtClean="0"/>
              <a:t>pojava prvih pisama (Sumeri u Mesopotamiji) - </a:t>
            </a:r>
            <a:r>
              <a:rPr lang="sr-Latn-RS"/>
              <a:t>oko 3000 </a:t>
            </a:r>
            <a:r>
              <a:rPr lang="sr-Latn-RS" smtClean="0"/>
              <a:t>gpne</a:t>
            </a:r>
          </a:p>
          <a:p>
            <a:r>
              <a:rPr lang="sr-Latn-RS"/>
              <a:t> </a:t>
            </a:r>
            <a:r>
              <a:rPr lang="sr-Latn-RS" smtClean="0"/>
              <a:t>razvoj 60-teričnog brojnog sistema - oko 3000 </a:t>
            </a:r>
            <a:r>
              <a:rPr lang="sr-Latn-RS" smtClean="0"/>
              <a:t>gpne</a:t>
            </a:r>
            <a:endParaRPr lang="en-US" smtClean="0"/>
          </a:p>
          <a:p>
            <a:pPr>
              <a:buNone/>
            </a:pPr>
            <a:r>
              <a:rPr lang="en-US" smtClean="0"/>
              <a:t>(</a:t>
            </a:r>
            <a:r>
              <a:rPr lang="en-US" smtClean="0">
                <a:latin typeface="Times New Roman" pitchFamily="18" charset="0"/>
                <a:cs typeface="Times New Roman" pitchFamily="18" charset="0"/>
                <a:hlinkClick r:id="rId2"/>
              </a:rPr>
              <a:t>http</a:t>
            </a:r>
            <a:r>
              <a:rPr lang="en-US" smtClean="0">
                <a:latin typeface="Times New Roman" pitchFamily="18" charset="0"/>
                <a:cs typeface="Times New Roman" pitchFamily="18" charset="0"/>
                <a:hlinkClick r:id="rId2"/>
              </a:rPr>
              <a:t>://</a:t>
            </a:r>
            <a:r>
              <a:rPr lang="en-US" smtClean="0">
                <a:latin typeface="Times New Roman" pitchFamily="18" charset="0"/>
                <a:cs typeface="Times New Roman" pitchFamily="18" charset="0"/>
                <a:hlinkClick r:id="rId2"/>
              </a:rPr>
              <a:t>gwydir.demon.co.uk/jo/numbers/babylon</a:t>
            </a:r>
            <a:r>
              <a:rPr lang="en-US" smtClean="0"/>
              <a:t>)</a:t>
            </a:r>
            <a:endParaRPr lang="sr-Latn-RS" smtClean="0"/>
          </a:p>
          <a:p>
            <a:r>
              <a:rPr lang="sr-Latn-RS"/>
              <a:t> </a:t>
            </a:r>
            <a:r>
              <a:rPr lang="sr-Latn-RS" smtClean="0"/>
              <a:t>zapisi na papirusu – oko 2600 gpne</a:t>
            </a:r>
          </a:p>
          <a:p>
            <a:r>
              <a:rPr lang="sr-Latn-RS"/>
              <a:t> </a:t>
            </a:r>
            <a:r>
              <a:rPr lang="sr-Latn-RS" smtClean="0"/>
              <a:t>formiran abakus – oko 1200-1100 gpne</a:t>
            </a:r>
          </a:p>
          <a:p>
            <a:r>
              <a:rPr lang="sr-Latn-RS"/>
              <a:t> </a:t>
            </a:r>
            <a:r>
              <a:rPr lang="sr-Latn-RS" smtClean="0"/>
              <a:t>Aristotel postavio osnove logike – 330 gpne</a:t>
            </a:r>
          </a:p>
          <a:p>
            <a:endParaRPr lang="en-US"/>
          </a:p>
        </p:txBody>
      </p:sp>
      <p:sp>
        <p:nvSpPr>
          <p:cNvPr id="4" name="Content Placeholder 3"/>
          <p:cNvSpPr>
            <a:spLocks noGrp="1"/>
          </p:cNvSpPr>
          <p:nvPr>
            <p:ph sz="half" idx="2"/>
          </p:nvPr>
        </p:nvSpPr>
        <p:spPr>
          <a:xfrm>
            <a:off x="4648200" y="260648"/>
            <a:ext cx="4059936" cy="5835352"/>
          </a:xfrm>
        </p:spPr>
        <p:txBody>
          <a:bodyPr>
            <a:normAutofit fontScale="92500" lnSpcReduction="20000"/>
          </a:bodyPr>
          <a:lstStyle/>
          <a:p>
            <a:pPr marL="0" indent="0">
              <a:buNone/>
            </a:pPr>
            <a:r>
              <a:rPr lang="sr-Latn-RS" smtClean="0"/>
              <a:t>nova era</a:t>
            </a:r>
          </a:p>
          <a:p>
            <a:r>
              <a:rPr lang="sr-Latn-RS" smtClean="0"/>
              <a:t> Heron Aleksandrijski konstruisao automat – oko  60 gne</a:t>
            </a:r>
          </a:p>
          <a:p>
            <a:r>
              <a:rPr lang="sr-Latn-RS"/>
              <a:t> </a:t>
            </a:r>
            <a:r>
              <a:rPr lang="sr-Latn-RS" smtClean="0"/>
              <a:t>u Kini pronađen papir –  oko 100 gne</a:t>
            </a:r>
          </a:p>
          <a:p>
            <a:r>
              <a:rPr lang="sr-Latn-RS"/>
              <a:t> </a:t>
            </a:r>
            <a:r>
              <a:rPr lang="sr-Latn-RS" smtClean="0"/>
              <a:t>zapis dekadnih cifara u Indiji – 100-200 gne</a:t>
            </a:r>
          </a:p>
          <a:p>
            <a:r>
              <a:rPr lang="sr-Latn-RS"/>
              <a:t> </a:t>
            </a:r>
            <a:r>
              <a:rPr lang="sr-Latn-RS" smtClean="0"/>
              <a:t>8-9 vek ne – Arapi usvojili indijski način zapisa brojeva. Al Horezmi precizno opisao 4 osnovne operacije</a:t>
            </a:r>
            <a:endParaRPr lang="en-US"/>
          </a:p>
        </p:txBody>
      </p:sp>
      <p:sp>
        <p:nvSpPr>
          <p:cNvPr id="2" name="Slide Number Placeholder 1"/>
          <p:cNvSpPr>
            <a:spLocks noGrp="1"/>
          </p:cNvSpPr>
          <p:nvPr>
            <p:ph type="sldNum" sz="quarter" idx="12"/>
          </p:nvPr>
        </p:nvSpPr>
        <p:spPr/>
        <p:txBody>
          <a:bodyPr/>
          <a:lstStyle/>
          <a:p>
            <a:fld id="{1CD94E10-B533-4BA7-96D6-A65736BDE2D2}" type="slidenum">
              <a:rPr lang="en-GB" smtClean="0"/>
              <a:pPr/>
              <a:t>5</a:t>
            </a:fld>
            <a:endParaRPr lang="en-GB"/>
          </a:p>
        </p:txBody>
      </p:sp>
    </p:spTree>
    <p:extLst>
      <p:ext uri="{BB962C8B-B14F-4D97-AF65-F5344CB8AC3E}">
        <p14:creationId xmlns="" xmlns:p14="http://schemas.microsoft.com/office/powerpoint/2010/main" val="2906729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Period abakusa</a:t>
            </a:r>
            <a:endParaRPr lang="en-GB"/>
          </a:p>
        </p:txBody>
      </p:sp>
      <p:sp>
        <p:nvSpPr>
          <p:cNvPr id="2" name="Content Placeholder 1"/>
          <p:cNvSpPr>
            <a:spLocks noGrp="1"/>
          </p:cNvSpPr>
          <p:nvPr>
            <p:ph sz="half" idx="1"/>
          </p:nvPr>
        </p:nvSpPr>
        <p:spPr>
          <a:xfrm>
            <a:off x="457200" y="1524000"/>
            <a:ext cx="4402832" cy="4572000"/>
          </a:xfrm>
        </p:spPr>
        <p:txBody>
          <a:bodyPr>
            <a:normAutofit fontScale="85000" lnSpcReduction="20000"/>
          </a:bodyPr>
          <a:lstStyle/>
          <a:p>
            <a:endParaRPr lang="en-GB" smtClean="0"/>
          </a:p>
          <a:p>
            <a:r>
              <a:rPr lang="en-US" smtClean="0"/>
              <a:t>Razvoj trgovine i potreba za vođenjem poslova dovela je do razvoja sprava za računanje. Jedna od prvih  prava koja se pojavila bila je abakus. On je nastao u Kini pre više od 3000 godina, a danas je još uvek u  upotrebi. </a:t>
            </a:r>
          </a:p>
          <a:p>
            <a:r>
              <a:rPr lang="en-US" smtClean="0"/>
              <a:t> </a:t>
            </a:r>
            <a:r>
              <a:rPr lang="sr-Latn-RS" smtClean="0"/>
              <a:t>olakšava, pomaže računanje, ne računa umesto čoveka</a:t>
            </a:r>
          </a:p>
          <a:p>
            <a:r>
              <a:rPr lang="sr-Latn-RS" smtClean="0"/>
              <a:t> sabiranje i oduzimanje od računskih operacija</a:t>
            </a:r>
          </a:p>
          <a:p>
            <a:r>
              <a:rPr lang="sr-Latn-RS" smtClean="0"/>
              <a:t> odgovara računanju u pozicionom brojnom sistemu</a:t>
            </a:r>
          </a:p>
          <a:p>
            <a:endParaRPr lang="sr-Latn-RS" smtClean="0"/>
          </a:p>
        </p:txBody>
      </p:sp>
      <p:pic>
        <p:nvPicPr>
          <p:cNvPr id="1026" name="Picture 2" descr="E:\abakus.JPG"/>
          <p:cNvPicPr>
            <a:picLocks noGrp="1" noChangeAspect="1" noChangeArrowheads="1"/>
          </p:cNvPicPr>
          <p:nvPr>
            <p:ph sz="half" idx="2"/>
          </p:nvPr>
        </p:nvPicPr>
        <p:blipFill>
          <a:blip r:embed="rId2">
            <a:extLst>
              <a:ext uri="{28A0092B-C50C-407E-A947-70E740481C1C}">
                <a14:useLocalDpi xmlns="" xmlns:a14="http://schemas.microsoft.com/office/drawing/2010/main" val="0"/>
              </a:ext>
            </a:extLst>
          </a:blip>
          <a:srcRect/>
          <a:stretch>
            <a:fillRect/>
          </a:stretch>
        </p:blipFill>
        <p:spPr bwMode="auto">
          <a:xfrm>
            <a:off x="4932040" y="1988840"/>
            <a:ext cx="3908839" cy="388843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CD94E10-B533-4BA7-96D6-A65736BDE2D2}" type="slidenum">
              <a:rPr lang="en-GB" smtClean="0"/>
              <a:pPr/>
              <a:t>6</a:t>
            </a:fld>
            <a:endParaRPr lang="en-GB"/>
          </a:p>
        </p:txBody>
      </p:sp>
    </p:spTree>
    <p:extLst>
      <p:ext uri="{BB962C8B-B14F-4D97-AF65-F5344CB8AC3E}">
        <p14:creationId xmlns="" xmlns:p14="http://schemas.microsoft.com/office/powerpoint/2010/main" val="1771368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01344"/>
          </a:xfrm>
        </p:spPr>
        <p:txBody>
          <a:bodyPr>
            <a:normAutofit/>
          </a:bodyPr>
          <a:lstStyle/>
          <a:p>
            <a:r>
              <a:rPr lang="en-US" sz="2000" err="1"/>
              <a:t>Sve</a:t>
            </a:r>
            <a:r>
              <a:rPr lang="en-US" sz="2000"/>
              <a:t> do XVII </a:t>
            </a:r>
            <a:r>
              <a:rPr lang="en-US" sz="2000" err="1"/>
              <a:t>veka</a:t>
            </a:r>
            <a:r>
              <a:rPr lang="en-US" sz="2000"/>
              <a:t> </a:t>
            </a:r>
            <a:r>
              <a:rPr lang="en-US" sz="2000" smtClean="0"/>
              <a:t>računanje</a:t>
            </a:r>
            <a:r>
              <a:rPr lang="en-US" sz="2000"/>
              <a:t> </a:t>
            </a:r>
            <a:r>
              <a:rPr lang="en-US" sz="2000" smtClean="0"/>
              <a:t>se obavljalo </a:t>
            </a:r>
            <a:r>
              <a:rPr lang="en-US" sz="2000" err="1"/>
              <a:t>ručno</a:t>
            </a:r>
            <a:r>
              <a:rPr lang="en-US" sz="2000"/>
              <a:t>. </a:t>
            </a:r>
            <a:r>
              <a:rPr lang="en-US" sz="2000" err="1"/>
              <a:t>Za</a:t>
            </a:r>
            <a:r>
              <a:rPr lang="en-US" sz="2000"/>
              <a:t> </a:t>
            </a:r>
            <a:r>
              <a:rPr lang="en-US" sz="2000" err="1"/>
              <a:t>složena</a:t>
            </a:r>
            <a:r>
              <a:rPr lang="en-US" sz="2000"/>
              <a:t> </a:t>
            </a:r>
            <a:r>
              <a:rPr lang="en-US" sz="2000" err="1"/>
              <a:t>naučna</a:t>
            </a:r>
            <a:r>
              <a:rPr lang="en-US" sz="2000"/>
              <a:t> </a:t>
            </a:r>
            <a:r>
              <a:rPr lang="en-US" sz="2000" err="1"/>
              <a:t>izračunavanja</a:t>
            </a:r>
            <a:r>
              <a:rPr lang="en-US" sz="2000"/>
              <a:t> </a:t>
            </a:r>
            <a:r>
              <a:rPr lang="en-US" sz="2000" err="1"/>
              <a:t>na</a:t>
            </a:r>
            <a:r>
              <a:rPr lang="en-US" sz="2000"/>
              <a:t> </a:t>
            </a:r>
            <a:r>
              <a:rPr lang="en-US" sz="2000" err="1"/>
              <a:t>raspolaganju</a:t>
            </a:r>
            <a:r>
              <a:rPr lang="en-US" sz="2000"/>
              <a:t> </a:t>
            </a:r>
            <a:r>
              <a:rPr lang="en-US" sz="2000" err="1"/>
              <a:t>su</a:t>
            </a:r>
            <a:r>
              <a:rPr lang="en-US" sz="2000"/>
              <a:t> bile </a:t>
            </a:r>
            <a:r>
              <a:rPr lang="en-US" sz="2000" err="1"/>
              <a:t>tablice</a:t>
            </a:r>
            <a:r>
              <a:rPr lang="en-US" sz="2000"/>
              <a:t> </a:t>
            </a:r>
            <a:r>
              <a:rPr lang="en-US" sz="2000" err="1"/>
              <a:t>integrala</a:t>
            </a:r>
            <a:r>
              <a:rPr lang="en-US" sz="2000"/>
              <a:t>, </a:t>
            </a:r>
            <a:r>
              <a:rPr lang="en-US" sz="2000" err="1"/>
              <a:t>logaritama</a:t>
            </a:r>
            <a:r>
              <a:rPr lang="en-US" sz="2000"/>
              <a:t> i </a:t>
            </a:r>
            <a:r>
              <a:rPr lang="en-US" sz="2000" err="1"/>
              <a:t>trigonometrijskih</a:t>
            </a:r>
            <a:r>
              <a:rPr lang="en-US" sz="2000"/>
              <a:t> </a:t>
            </a:r>
            <a:r>
              <a:rPr lang="en-US" sz="2000" err="1"/>
              <a:t>funkcija</a:t>
            </a:r>
            <a:r>
              <a:rPr lang="en-US" sz="2000"/>
              <a:t> </a:t>
            </a:r>
            <a:r>
              <a:rPr lang="en-US" sz="2000" err="1"/>
              <a:t>koje</a:t>
            </a:r>
            <a:r>
              <a:rPr lang="en-US" sz="2000"/>
              <a:t> </a:t>
            </a:r>
            <a:r>
              <a:rPr lang="en-US" sz="2000" err="1"/>
              <a:t>su</a:t>
            </a:r>
            <a:r>
              <a:rPr lang="en-US" sz="2000"/>
              <a:t>, </a:t>
            </a:r>
            <a:r>
              <a:rPr lang="en-US" sz="2000" err="1"/>
              <a:t>takođe</a:t>
            </a:r>
            <a:r>
              <a:rPr lang="en-US" sz="2000"/>
              <a:t> </a:t>
            </a:r>
            <a:r>
              <a:rPr lang="en-US" sz="2000" err="1"/>
              <a:t>ručno</a:t>
            </a:r>
            <a:r>
              <a:rPr lang="en-US" sz="2000"/>
              <a:t>, </a:t>
            </a:r>
            <a:r>
              <a:rPr lang="en-US" sz="2000" err="1"/>
              <a:t>izrađivali</a:t>
            </a:r>
            <a:r>
              <a:rPr lang="en-US" sz="2000"/>
              <a:t> </a:t>
            </a:r>
            <a:r>
              <a:rPr lang="en-US" sz="2000" err="1"/>
              <a:t>timovi</a:t>
            </a:r>
            <a:r>
              <a:rPr lang="en-US" sz="2000"/>
              <a:t> </a:t>
            </a:r>
            <a:r>
              <a:rPr lang="en-US" sz="2000" err="1"/>
              <a:t>ljudi</a:t>
            </a:r>
            <a:r>
              <a:rPr lang="en-US" sz="2000"/>
              <a:t>.</a:t>
            </a:r>
            <a:endParaRPr lang="en-GB" sz="2000"/>
          </a:p>
          <a:p>
            <a:r>
              <a:rPr lang="en-US" sz="2000"/>
              <a:t>1450. Johan Gutenberg - </a:t>
            </a:r>
            <a:r>
              <a:rPr lang="en-US" sz="2000" err="1"/>
              <a:t>Konstrusao</a:t>
            </a:r>
            <a:r>
              <a:rPr lang="en-US" sz="2000"/>
              <a:t> </a:t>
            </a:r>
            <a:r>
              <a:rPr lang="en-US" sz="2000" err="1"/>
              <a:t>prvu</a:t>
            </a:r>
            <a:r>
              <a:rPr lang="en-US" sz="2000"/>
              <a:t> </a:t>
            </a:r>
            <a:r>
              <a:rPr lang="en-US" sz="2000" err="1"/>
              <a:t>štamparsku</a:t>
            </a:r>
            <a:r>
              <a:rPr lang="en-US" sz="2000"/>
              <a:t> </a:t>
            </a:r>
            <a:r>
              <a:rPr lang="en-US" sz="2000" err="1"/>
              <a:t>presu</a:t>
            </a:r>
            <a:endParaRPr lang="en-GB" sz="2000"/>
          </a:p>
          <a:p>
            <a:r>
              <a:rPr lang="en-US" sz="2000"/>
              <a:t>1614-1620 John Napier </a:t>
            </a:r>
            <a:r>
              <a:rPr lang="en-US" sz="2000" smtClean="0"/>
              <a:t>otkrio </a:t>
            </a:r>
            <a:r>
              <a:rPr lang="en-US" sz="2000" err="1"/>
              <a:t>prirodne</a:t>
            </a:r>
            <a:r>
              <a:rPr lang="en-US" sz="2000"/>
              <a:t> </a:t>
            </a:r>
            <a:r>
              <a:rPr lang="en-US" sz="2000" err="1"/>
              <a:t>logaritme</a:t>
            </a:r>
            <a:r>
              <a:rPr lang="en-US" sz="2000"/>
              <a:t> i </a:t>
            </a:r>
            <a:r>
              <a:rPr lang="en-US" sz="2000" smtClean="0"/>
              <a:t>logaritamski računar (</a:t>
            </a:r>
            <a:r>
              <a:rPr lang="sr-Latn-RS" sz="2000" smtClean="0"/>
              <a:t>što je omogućilo lakše računanje u nauci, inženjerstvu, navigaciji..)</a:t>
            </a:r>
          </a:p>
          <a:p>
            <a:pPr lvl="1"/>
            <a:r>
              <a:rPr lang="sr-Latn-RS" sz="1800"/>
              <a:t> </a:t>
            </a:r>
            <a:r>
              <a:rPr lang="sr-Latn-RS" sz="1800" smtClean="0"/>
              <a:t>decibel je jedinica mere za jačinu nivoa zvuka, zvučnog pritiska, zvučne snage</a:t>
            </a:r>
          </a:p>
          <a:p>
            <a:pPr lvl="1"/>
            <a:r>
              <a:rPr lang="sr-Latn-RS" sz="1800"/>
              <a:t> </a:t>
            </a:r>
            <a:r>
              <a:rPr lang="sr-Latn-RS" sz="1800" smtClean="0"/>
              <a:t>ph (hemija) – nivo kiselosti vodenog</a:t>
            </a:r>
          </a:p>
          <a:p>
            <a:pPr marL="365760" lvl="1" indent="0">
              <a:buNone/>
            </a:pPr>
            <a:r>
              <a:rPr lang="sr-Latn-RS" sz="1800"/>
              <a:t> </a:t>
            </a:r>
            <a:r>
              <a:rPr lang="sr-Latn-RS" sz="1800" smtClean="0"/>
              <a:t>     rastvora</a:t>
            </a:r>
          </a:p>
          <a:p>
            <a:pPr lvl="1"/>
            <a:r>
              <a:rPr lang="sr-Latn-RS" sz="1800"/>
              <a:t> </a:t>
            </a:r>
            <a:r>
              <a:rPr lang="sr-Latn-RS" sz="1800" smtClean="0"/>
              <a:t>diskretni logaritmi se upotrebljavaju</a:t>
            </a:r>
          </a:p>
          <a:p>
            <a:pPr marL="365760" lvl="1" indent="0">
              <a:buNone/>
            </a:pPr>
            <a:r>
              <a:rPr lang="sr-Latn-RS" sz="1800"/>
              <a:t> </a:t>
            </a:r>
            <a:r>
              <a:rPr lang="sr-Latn-RS" sz="1800" smtClean="0"/>
              <a:t>     u public-key kriptografiji</a:t>
            </a:r>
          </a:p>
        </p:txBody>
      </p:sp>
      <p:sp>
        <p:nvSpPr>
          <p:cNvPr id="3" name="Title 2"/>
          <p:cNvSpPr>
            <a:spLocks noGrp="1"/>
          </p:cNvSpPr>
          <p:nvPr>
            <p:ph type="title"/>
          </p:nvPr>
        </p:nvSpPr>
        <p:spPr/>
        <p:txBody>
          <a:bodyPr>
            <a:normAutofit/>
          </a:bodyPr>
          <a:lstStyle/>
          <a:p>
            <a:r>
              <a:rPr lang="en-US">
                <a:effectLst/>
              </a:rPr>
              <a:t>Mehanizacija procesa </a:t>
            </a:r>
            <a:r>
              <a:rPr lang="en-US" err="1">
                <a:effectLst/>
              </a:rPr>
              <a:t>računanja</a:t>
            </a:r>
            <a:r>
              <a:rPr lang="en-US">
                <a:effectLst/>
              </a:rPr>
              <a:t> </a:t>
            </a:r>
            <a:endParaRPr lang="en-GB"/>
          </a:p>
        </p:txBody>
      </p:sp>
      <p:pic>
        <p:nvPicPr>
          <p:cNvPr id="2050" name="Picture 2" descr="E:\Neper logaritmi 168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32040" y="4149080"/>
            <a:ext cx="3754246" cy="250943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5"/>
          </p:nvPr>
        </p:nvSpPr>
        <p:spPr/>
        <p:txBody>
          <a:bodyPr/>
          <a:lstStyle/>
          <a:p>
            <a:fld id="{1CD94E10-B533-4BA7-96D6-A65736BDE2D2}" type="slidenum">
              <a:rPr lang="en-GB" smtClean="0"/>
              <a:pPr/>
              <a:t>7</a:t>
            </a:fld>
            <a:endParaRPr lang="en-GB"/>
          </a:p>
        </p:txBody>
      </p:sp>
    </p:spTree>
    <p:extLst>
      <p:ext uri="{BB962C8B-B14F-4D97-AF65-F5344CB8AC3E}">
        <p14:creationId xmlns="" xmlns:p14="http://schemas.microsoft.com/office/powerpoint/2010/main" val="1230837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408712"/>
          </a:xfrm>
        </p:spPr>
        <p:txBody>
          <a:bodyPr>
            <a:normAutofit/>
          </a:bodyPr>
          <a:lstStyle/>
          <a:p>
            <a:r>
              <a:rPr lang="en-US"/>
              <a:t>1623/24 Wilhelm Schickard - prva računarska mašina sa prenosom </a:t>
            </a:r>
            <a:r>
              <a:rPr lang="en-US" smtClean="0"/>
              <a:t>desetica</a:t>
            </a:r>
            <a:r>
              <a:rPr lang="sr-Latn-RS" smtClean="0"/>
              <a:t>; sabiranje i oduzimanje šestocifrenih brojeva; za </a:t>
            </a:r>
            <a:r>
              <a:rPr lang="sr-Latn-RS"/>
              <a:t>potrebe astronomskih </a:t>
            </a:r>
            <a:r>
              <a:rPr lang="sr-Latn-RS" smtClean="0"/>
              <a:t>tablica</a:t>
            </a:r>
          </a:p>
          <a:p>
            <a:endParaRPr lang="sr-Latn-RS"/>
          </a:p>
          <a:p>
            <a:endParaRPr lang="sr-Latn-RS" smtClean="0"/>
          </a:p>
          <a:p>
            <a:endParaRPr lang="sr-Latn-RS"/>
          </a:p>
          <a:p>
            <a:endParaRPr lang="sr-Latn-RS" smtClean="0"/>
          </a:p>
          <a:p>
            <a:endParaRPr lang="en-GB"/>
          </a:p>
          <a:p>
            <a:r>
              <a:rPr lang="en-US" smtClean="0"/>
              <a:t>1642</a:t>
            </a:r>
            <a:r>
              <a:rPr lang="en-US"/>
              <a:t>. Blaise Pascal je napravio 6-mesnu računsku mašinu</a:t>
            </a:r>
            <a:r>
              <a:rPr lang="en-US" smtClean="0"/>
              <a:t>.</a:t>
            </a:r>
            <a:r>
              <a:rPr lang="sr-Latn-RS" smtClean="0"/>
              <a:t> Radilo sa 6 župčanika</a:t>
            </a:r>
            <a:endParaRPr lang="en-GB"/>
          </a:p>
          <a:p>
            <a:r>
              <a:rPr lang="en-US"/>
              <a:t>Godine 1647. usavršena na 8-mesnu sa prenosom desetica</a:t>
            </a:r>
            <a:r>
              <a:rPr lang="en-US" smtClean="0"/>
              <a:t>.</a:t>
            </a:r>
            <a:r>
              <a:rPr lang="sr-Latn-RS" smtClean="0"/>
              <a:t> 8 zupčanika; do 9,999.999; komplement broja za negativne</a:t>
            </a:r>
            <a:endParaRPr lang="en-GB"/>
          </a:p>
          <a:p>
            <a:pPr marL="0" indent="0">
              <a:buNone/>
            </a:pPr>
            <a:r>
              <a:rPr lang="sr-Latn-RS" b="1"/>
              <a:t>     </a:t>
            </a:r>
            <a:r>
              <a:rPr lang="en-US" b="1"/>
              <a:t>(Početak perioda mehaničkih računskih mašina)</a:t>
            </a:r>
            <a:endParaRPr lang="en-GB" b="1"/>
          </a:p>
          <a:p>
            <a:endParaRPr lang="en-US"/>
          </a:p>
        </p:txBody>
      </p:sp>
      <p:pic>
        <p:nvPicPr>
          <p:cNvPr id="3074" name="Picture 2" descr="E:\Schickardmaschin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1430778"/>
            <a:ext cx="3744416" cy="2430270"/>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E:\pascal&amp;mesnamašina.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48579" y="1430778"/>
            <a:ext cx="3618989" cy="243027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lide Number Placeholder 2"/>
          <p:cNvSpPr>
            <a:spLocks noGrp="1"/>
          </p:cNvSpPr>
          <p:nvPr>
            <p:ph type="sldNum" sz="quarter" idx="15"/>
          </p:nvPr>
        </p:nvSpPr>
        <p:spPr/>
        <p:txBody>
          <a:bodyPr/>
          <a:lstStyle/>
          <a:p>
            <a:fld id="{1CD94E10-B533-4BA7-96D6-A65736BDE2D2}" type="slidenum">
              <a:rPr lang="en-GB" smtClean="0"/>
              <a:pPr/>
              <a:t>8</a:t>
            </a:fld>
            <a:endParaRPr lang="en-GB"/>
          </a:p>
        </p:txBody>
      </p:sp>
    </p:spTree>
    <p:extLst>
      <p:ext uri="{BB962C8B-B14F-4D97-AF65-F5344CB8AC3E}">
        <p14:creationId xmlns="" xmlns:p14="http://schemas.microsoft.com/office/powerpoint/2010/main" val="2217620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408712"/>
          </a:xfrm>
        </p:spPr>
        <p:txBody>
          <a:bodyPr>
            <a:normAutofit/>
          </a:bodyPr>
          <a:lstStyle/>
          <a:p>
            <a:r>
              <a:rPr lang="en-US" smtClean="0"/>
              <a:t>1673</a:t>
            </a:r>
            <a:r>
              <a:rPr lang="en-US"/>
              <a:t>. Gottfried Wilhelm Leibniz - usavršio Pascalovu mašinu (12-mesna) </a:t>
            </a:r>
            <a:r>
              <a:rPr lang="en-US" smtClean="0"/>
              <a:t>sa </a:t>
            </a:r>
            <a:r>
              <a:rPr lang="en-US"/>
              <a:t>4 računske </a:t>
            </a:r>
            <a:r>
              <a:rPr lang="en-US" smtClean="0"/>
              <a:t>operacije</a:t>
            </a:r>
            <a:r>
              <a:rPr lang="sr-Latn-RS"/>
              <a:t> </a:t>
            </a:r>
            <a:r>
              <a:rPr lang="sr-Latn-RS" smtClean="0"/>
              <a:t>i izračunavanje kvadratnog korena (sve se svodile na ponavljanje sabiranja)</a:t>
            </a:r>
          </a:p>
          <a:p>
            <a:endParaRPr lang="sr-Latn-RS"/>
          </a:p>
          <a:p>
            <a:endParaRPr lang="sr-Latn-RS" smtClean="0"/>
          </a:p>
          <a:p>
            <a:endParaRPr lang="sr-Latn-RS"/>
          </a:p>
          <a:p>
            <a:endParaRPr lang="sr-Latn-RS" smtClean="0"/>
          </a:p>
          <a:p>
            <a:endParaRPr lang="sr-Latn-RS"/>
          </a:p>
          <a:p>
            <a:endParaRPr lang="sr-Latn-RS" smtClean="0"/>
          </a:p>
          <a:p>
            <a:endParaRPr lang="sr-Latn-RS"/>
          </a:p>
          <a:p>
            <a:endParaRPr lang="sr-Latn-RS" smtClean="0"/>
          </a:p>
          <a:p>
            <a:endParaRPr lang="sr-Latn-RS"/>
          </a:p>
          <a:p>
            <a:r>
              <a:rPr lang="sr-Latn-RS" smtClean="0"/>
              <a:t>Stepped Reckoner</a:t>
            </a:r>
            <a:endParaRPr lang="en-GB"/>
          </a:p>
          <a:p>
            <a:pPr lvl="1"/>
            <a:endParaRPr lang="sr-Latn-RS" smtClean="0"/>
          </a:p>
          <a:p>
            <a:pPr lvl="1"/>
            <a:endParaRPr lang="en-GB"/>
          </a:p>
        </p:txBody>
      </p:sp>
      <p:pic>
        <p:nvPicPr>
          <p:cNvPr id="4098" name="Picture 2" descr="E:\Leibnitzrechenmaschin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1916831"/>
            <a:ext cx="7572643" cy="396154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lide Number Placeholder 2"/>
          <p:cNvSpPr>
            <a:spLocks noGrp="1"/>
          </p:cNvSpPr>
          <p:nvPr>
            <p:ph type="sldNum" sz="quarter" idx="15"/>
          </p:nvPr>
        </p:nvSpPr>
        <p:spPr/>
        <p:txBody>
          <a:bodyPr/>
          <a:lstStyle/>
          <a:p>
            <a:fld id="{1CD94E10-B533-4BA7-96D6-A65736BDE2D2}" type="slidenum">
              <a:rPr lang="en-GB" smtClean="0"/>
              <a:pPr/>
              <a:t>9</a:t>
            </a:fld>
            <a:endParaRPr lang="en-GB"/>
          </a:p>
        </p:txBody>
      </p:sp>
    </p:spTree>
    <p:extLst>
      <p:ext uri="{BB962C8B-B14F-4D97-AF65-F5344CB8AC3E}">
        <p14:creationId xmlns="" xmlns:p14="http://schemas.microsoft.com/office/powerpoint/2010/main" val="27068111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975</TotalTime>
  <Words>4008</Words>
  <Application>Microsoft Office PowerPoint</Application>
  <PresentationFormat>On-screen Show (4:3)</PresentationFormat>
  <Paragraphs>351</Paragraphs>
  <Slides>48</Slides>
  <Notes>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Paper</vt:lpstr>
      <vt:lpstr>KRATKA ISTORIJA </vt:lpstr>
      <vt:lpstr>Slide 2</vt:lpstr>
      <vt:lpstr>U razvoju računara značajna su 4 momenta:</vt:lpstr>
      <vt:lpstr>Slide 4</vt:lpstr>
      <vt:lpstr>Slide 5</vt:lpstr>
      <vt:lpstr>Period abakusa</vt:lpstr>
      <vt:lpstr>Mehanizacija procesa računanja </vt:lpstr>
      <vt:lpstr>Slide 8</vt:lpstr>
      <vt:lpstr>Slide 9</vt:lpstr>
      <vt:lpstr>Slide 10</vt:lpstr>
      <vt:lpstr>Slide 11</vt:lpstr>
      <vt:lpstr>Slide 12</vt:lpstr>
      <vt:lpstr>Slide 13</vt:lpstr>
      <vt:lpstr>Slide 14</vt:lpstr>
      <vt:lpstr>Elektromehanički period  računarskih mašina</vt:lpstr>
      <vt:lpstr>Slide 16</vt:lpstr>
      <vt:lpstr>Slide 17</vt:lpstr>
      <vt:lpstr>Slide 18</vt:lpstr>
      <vt:lpstr>Slide 19</vt:lpstr>
      <vt:lpstr>Elektromehanički period nakon Holeritovih mašina</vt:lpstr>
      <vt:lpstr>Slide 21</vt:lpstr>
      <vt:lpstr>Period elektronskih računara</vt:lpstr>
      <vt:lpstr>Slide 23</vt:lpstr>
      <vt:lpstr>Slide 24</vt:lpstr>
      <vt:lpstr>Slide 25</vt:lpstr>
      <vt:lpstr>Slide 26</vt:lpstr>
      <vt:lpstr>I generacija računara</vt:lpstr>
      <vt:lpstr>Slide 28</vt:lpstr>
      <vt:lpstr>II generacija računara</vt:lpstr>
      <vt:lpstr>Slide 30</vt:lpstr>
      <vt:lpstr> II generacija računara i kompjuterske igre</vt:lpstr>
      <vt:lpstr>Kako se programiralo u II generaciji računara?</vt:lpstr>
      <vt:lpstr>III generacija računara – integrisano kolo</vt:lpstr>
      <vt:lpstr>Slide 34</vt:lpstr>
      <vt:lpstr>Slide 35</vt:lpstr>
      <vt:lpstr>IBM 360 - 44</vt:lpstr>
      <vt:lpstr>Slide 37</vt:lpstr>
      <vt:lpstr>Slide 38</vt:lpstr>
      <vt:lpstr>Slide 39</vt:lpstr>
      <vt:lpstr>Kako se programiralo u III generaciji računara?</vt:lpstr>
      <vt:lpstr>Slide 41</vt:lpstr>
      <vt:lpstr>IV generacija računara – mikroprocesor</vt:lpstr>
      <vt:lpstr>Slide 43</vt:lpstr>
      <vt:lpstr>Slide 44</vt:lpstr>
      <vt:lpstr>Slide 45</vt:lpstr>
      <vt:lpstr>Slide 46</vt:lpstr>
      <vt:lpstr>Slide 47</vt:lpstr>
      <vt:lpstr>DOMAĆI ZADATAK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lastModifiedBy>Loviska bobiska</cp:lastModifiedBy>
  <cp:revision>141</cp:revision>
  <dcterms:created xsi:type="dcterms:W3CDTF">2016-08-29T16:31:54Z</dcterms:created>
  <dcterms:modified xsi:type="dcterms:W3CDTF">2016-09-29T06:44:37Z</dcterms:modified>
</cp:coreProperties>
</file>